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3"/>
    <p:sldId id="294" r:id="rId4"/>
    <p:sldId id="258" r:id="rId5"/>
    <p:sldId id="339" r:id="rId6"/>
    <p:sldId id="340" r:id="rId7"/>
    <p:sldId id="341" r:id="rId8"/>
    <p:sldId id="363" r:id="rId9"/>
    <p:sldId id="342" r:id="rId10"/>
    <p:sldId id="343" r:id="rId11"/>
    <p:sldId id="344" r:id="rId12"/>
    <p:sldId id="371" r:id="rId13"/>
    <p:sldId id="345" r:id="rId14"/>
    <p:sldId id="346" r:id="rId15"/>
    <p:sldId id="347" r:id="rId16"/>
    <p:sldId id="348" r:id="rId17"/>
    <p:sldId id="349" r:id="rId18"/>
    <p:sldId id="350" r:id="rId19"/>
    <p:sldId id="259" r:id="rId20"/>
    <p:sldId id="365" r:id="rId21"/>
    <p:sldId id="261" r:id="rId22"/>
    <p:sldId id="372" r:id="rId23"/>
    <p:sldId id="262" r:id="rId24"/>
    <p:sldId id="263" r:id="rId25"/>
    <p:sldId id="264" r:id="rId26"/>
    <p:sldId id="265" r:id="rId27"/>
    <p:sldId id="351" r:id="rId28"/>
    <p:sldId id="352" r:id="rId29"/>
    <p:sldId id="353" r:id="rId30"/>
    <p:sldId id="354" r:id="rId31"/>
    <p:sldId id="355" r:id="rId32"/>
    <p:sldId id="356" r:id="rId33"/>
    <p:sldId id="357" r:id="rId34"/>
    <p:sldId id="358" r:id="rId35"/>
    <p:sldId id="366" r:id="rId36"/>
    <p:sldId id="368" r:id="rId37"/>
    <p:sldId id="367" r:id="rId39"/>
    <p:sldId id="360" r:id="rId40"/>
    <p:sldId id="266" r:id="rId41"/>
    <p:sldId id="369" r:id="rId42"/>
    <p:sldId id="267" r:id="rId43"/>
    <p:sldId id="268" r:id="rId44"/>
    <p:sldId id="298" r:id="rId45"/>
    <p:sldId id="308" r:id="rId46"/>
    <p:sldId id="306" r:id="rId47"/>
    <p:sldId id="296" r:id="rId48"/>
    <p:sldId id="309" r:id="rId49"/>
    <p:sldId id="303" r:id="rId50"/>
    <p:sldId id="304" r:id="rId51"/>
    <p:sldId id="318" r:id="rId52"/>
    <p:sldId id="319" r:id="rId53"/>
    <p:sldId id="274" r:id="rId54"/>
    <p:sldId id="275" r:id="rId55"/>
    <p:sldId id="314" r:id="rId56"/>
    <p:sldId id="315" r:id="rId57"/>
    <p:sldId id="317" r:id="rId58"/>
    <p:sldId id="377" r:id="rId59"/>
    <p:sldId id="276" r:id="rId60"/>
    <p:sldId id="380" r:id="rId61"/>
    <p:sldId id="381" r:id="rId62"/>
    <p:sldId id="375" r:id="rId63"/>
    <p:sldId id="277" r:id="rId64"/>
    <p:sldId id="278" r:id="rId65"/>
    <p:sldId id="280" r:id="rId66"/>
    <p:sldId id="281" r:id="rId67"/>
    <p:sldId id="301" r:id="rId68"/>
    <p:sldId id="302" r:id="rId69"/>
    <p:sldId id="370" r:id="rId70"/>
    <p:sldId id="282" r:id="rId71"/>
    <p:sldId id="283" r:id="rId72"/>
    <p:sldId id="284" r:id="rId73"/>
    <p:sldId id="312" r:id="rId74"/>
    <p:sldId id="311" r:id="rId75"/>
    <p:sldId id="287" r:id="rId76"/>
    <p:sldId id="321" r:id="rId77"/>
    <p:sldId id="324" r:id="rId78"/>
    <p:sldId id="323" r:id="rId79"/>
    <p:sldId id="320" r:id="rId80"/>
    <p:sldId id="299" r:id="rId81"/>
    <p:sldId id="289" r:id="rId82"/>
    <p:sldId id="373" r:id="rId83"/>
    <p:sldId id="325" r:id="rId84"/>
    <p:sldId id="290" r:id="rId85"/>
    <p:sldId id="300" r:id="rId86"/>
    <p:sldId id="291" r:id="rId87"/>
    <p:sldId id="292" r:id="rId88"/>
    <p:sldId id="293" r:id="rId89"/>
    <p:sldId id="295" r:id="rId90"/>
  </p:sldIdLst>
  <p:sldSz cx="9144000" cy="6858000" type="screen4x3"/>
  <p:notesSz cx="6858000" cy="9144000"/>
  <p:custDataLst>
    <p:tags r:id="rId94"/>
  </p:custDataLst>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p:restoredTop sz="86397"/>
  </p:normalViewPr>
  <p:slideViewPr>
    <p:cSldViewPr showGuides="1">
      <p:cViewPr varScale="1">
        <p:scale>
          <a:sx n="58" d="100"/>
          <a:sy n="58" d="100"/>
        </p:scale>
        <p:origin x="-1228" y="-68"/>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1.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B3D62C44-524B-4626-9273-920998F5D788}" type="datetimeFigureOut">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a:ln>
            <a:solidFill>
              <a:srgbClr val="000000">
                <a:alpha val="100000"/>
              </a:srgbClr>
            </a:solidFill>
            <a:miter lim="800000"/>
          </a:ln>
        </p:spPr>
      </p:sp>
      <p:sp>
        <p:nvSpPr>
          <p:cNvPr id="9728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972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238500" y="2635250"/>
            <a:ext cx="5510213" cy="1441450"/>
          </a:xfrm>
        </p:spPr>
        <p:txBody>
          <a:bodyPr/>
          <a:lstStyle>
            <a:lvl1pPr>
              <a:defRPr/>
            </a:lvl1pPr>
          </a:lstStyle>
          <a:p>
            <a:r>
              <a:rPr lang="zh-CN" altLang="en-US"/>
              <a:t>单击此处编辑母版标题样式</a:t>
            </a:r>
            <a:endParaRPr lang="zh-CN" altLang="en-US"/>
          </a:p>
        </p:txBody>
      </p:sp>
      <p:sp>
        <p:nvSpPr>
          <p:cNvPr id="7" name="Rectangle 4"/>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33375"/>
            <a:ext cx="2058988"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33375"/>
            <a:ext cx="6029325" cy="57927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标题，文本与图表">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图表占位符 3"/>
          <p:cNvSpPr>
            <a:spLocks noGrp="1"/>
          </p:cNvSpPr>
          <p:nvPr>
            <p:ph type="chart" sz="half" idx="2"/>
          </p:nvPr>
        </p:nvSpPr>
        <p:spPr>
          <a:xfrm>
            <a:off x="4648200" y="1600200"/>
            <a:ext cx="4038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1" i="0" u="none" strike="noStrike" kern="0" cap="none" spc="0" normalizeH="0" baseline="0" noProof="0" smtClean="0">
              <a:ln>
                <a:noFill/>
              </a:ln>
              <a:solidFill>
                <a:srgbClr val="CC0000"/>
              </a:solidFill>
              <a:effectLst/>
              <a:uLnTx/>
              <a:uFillTx/>
              <a:latin typeface="+mn-lt"/>
              <a:ea typeface="+mn-ea"/>
              <a:cs typeface="+mn-cs"/>
            </a:endParaRPr>
          </a:p>
        </p:txBody>
      </p:sp>
      <p:sp>
        <p:nvSpPr>
          <p:cNvPr id="7" name="Rectangle 4"/>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1438"/>
            <a:ext cx="403860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341438"/>
            <a:ext cx="4038600" cy="4784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smtClean="0">
              <a:ln>
                <a:noFill/>
              </a:ln>
              <a:solidFill>
                <a:srgbClr val="CC0000"/>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p:sp>
        <p:nvSpPr>
          <p:cNvPr id="9218" name="Rectangle 2"/>
          <p:cNvSpPr>
            <a:spLocks noGrp="1"/>
          </p:cNvSpPr>
          <p:nvPr>
            <p:ph type="title"/>
          </p:nvPr>
        </p:nvSpPr>
        <p:spPr>
          <a:xfrm>
            <a:off x="468313" y="333375"/>
            <a:ext cx="8229600" cy="863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219" name="Rectangle 3"/>
          <p:cNvSpPr>
            <a:spLocks noGrp="1"/>
          </p:cNvSpPr>
          <p:nvPr>
            <p:ph type="body" idx="1"/>
          </p:nvPr>
        </p:nvSpPr>
        <p:spPr>
          <a:xfrm>
            <a:off x="457200" y="1341438"/>
            <a:ext cx="8229600" cy="478472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b="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b="1">
          <a:solidFill>
            <a:srgbClr val="CC0000"/>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6.wmf"/><Relationship Id="rId7" Type="http://schemas.openxmlformats.org/officeDocument/2006/relationships/oleObject" Target="../embeddings/oleObject7.bin"/><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 Id="rId3" Type="http://schemas.openxmlformats.org/officeDocument/2006/relationships/oleObject" Target="../embeddings/oleObject5.bin"/><Relationship Id="rId2" Type="http://schemas.openxmlformats.org/officeDocument/2006/relationships/image" Target="../media/image13.wmf"/><Relationship Id="rId14" Type="http://schemas.openxmlformats.org/officeDocument/2006/relationships/vmlDrawing" Target="../drawings/vmlDrawing2.vml"/><Relationship Id="rId13" Type="http://schemas.openxmlformats.org/officeDocument/2006/relationships/slideLayout" Target="../slideLayouts/slideLayout2.xml"/><Relationship Id="rId12" Type="http://schemas.openxmlformats.org/officeDocument/2006/relationships/image" Target="../media/image18.wmf"/><Relationship Id="rId11" Type="http://schemas.openxmlformats.org/officeDocument/2006/relationships/oleObject" Target="../embeddings/oleObject9.bin"/><Relationship Id="rId10" Type="http://schemas.openxmlformats.org/officeDocument/2006/relationships/image" Target="../media/image17.wmf"/><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21.wmf"/><Relationship Id="rId3" Type="http://schemas.openxmlformats.org/officeDocument/2006/relationships/oleObject" Target="../embeddings/oleObject11.bin"/><Relationship Id="rId2" Type="http://schemas.openxmlformats.org/officeDocument/2006/relationships/image" Target="../media/image20.wmf"/><Relationship Id="rId1" Type="http://schemas.openxmlformats.org/officeDocument/2006/relationships/oleObject" Target="../embeddings/oleObject1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23.wmf"/><Relationship Id="rId1"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oleObject" Target="../embeddings/oleObject14.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55.wmf"/><Relationship Id="rId3" Type="http://schemas.openxmlformats.org/officeDocument/2006/relationships/oleObject" Target="../embeddings/oleObject16.bin"/><Relationship Id="rId2" Type="http://schemas.openxmlformats.org/officeDocument/2006/relationships/image" Target="../media/image54.wmf"/><Relationship Id="rId1" Type="http://schemas.openxmlformats.org/officeDocument/2006/relationships/oleObject" Target="../embeddings/oleObject15.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58.wmf"/><Relationship Id="rId5" Type="http://schemas.openxmlformats.org/officeDocument/2006/relationships/oleObject" Target="../embeddings/oleObject19.bin"/><Relationship Id="rId4" Type="http://schemas.openxmlformats.org/officeDocument/2006/relationships/image" Target="../media/image57.wmf"/><Relationship Id="rId3" Type="http://schemas.openxmlformats.org/officeDocument/2006/relationships/oleObject" Target="../embeddings/oleObject18.bin"/><Relationship Id="rId2" Type="http://schemas.openxmlformats.org/officeDocument/2006/relationships/image" Target="../media/image56.wmf"/><Relationship Id="rId1" Type="http://schemas.openxmlformats.org/officeDocument/2006/relationships/oleObject" Target="../embeddings/oleObject17.bin"/></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3"/>
          <p:cNvSpPr>
            <a:spLocks noGrp="1"/>
          </p:cNvSpPr>
          <p:nvPr>
            <p:ph type="subTitle" idx="4294967295"/>
          </p:nvPr>
        </p:nvSpPr>
        <p:spPr>
          <a:xfrm>
            <a:off x="468313" y="2781300"/>
            <a:ext cx="8280400" cy="1866900"/>
          </a:xfrm>
        </p:spPr>
        <p:txBody>
          <a:bodyPr vert="horz" wrap="square" lIns="91440" tIns="45720" rIns="91440" bIns="45720" anchor="t" anchorCtr="0"/>
          <a:lstStyle>
            <a:lvl1pPr marL="0" lvl="0" indent="0" algn="ctr">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eaLnBrk="1" hangingPunct="1"/>
            <a:r>
              <a:rPr lang="zh-CN" altLang="en-US" sz="3600" dirty="0">
                <a:solidFill>
                  <a:schemeClr val="tx1"/>
                </a:solidFill>
                <a:latin typeface="黑体" panose="02010609060101010101" pitchFamily="49" charset="-122"/>
                <a:ea typeface="黑体" panose="02010609060101010101" pitchFamily="49" charset="-122"/>
              </a:rPr>
              <a:t>第十三章  失业、通货膨胀和经济周期</a:t>
            </a:r>
            <a:endParaRPr lang="zh-CN" altLang="en-US" sz="36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pic>
        <p:nvPicPr>
          <p:cNvPr id="21507" name="内容占位符 3" descr="部分国家1960-2005年年均失业率的一些情况.bmp"/>
          <p:cNvPicPr>
            <a:picLocks noGrp="1" noChangeAspect="1"/>
          </p:cNvPicPr>
          <p:nvPr>
            <p:ph idx="1"/>
          </p:nvPr>
        </p:nvPicPr>
        <p:blipFill>
          <a:blip r:embed="rId1"/>
          <a:srcRect/>
          <a:stretch>
            <a:fillRect/>
          </a:stretch>
        </p:blipFill>
        <p:spPr>
          <a:xfrm>
            <a:off x="323850" y="2349500"/>
            <a:ext cx="8558213" cy="3265488"/>
          </a:xfrm>
        </p:spPr>
      </p:pic>
      <p:sp>
        <p:nvSpPr>
          <p:cNvPr id="21508" name="TextBox 4"/>
          <p:cNvSpPr txBox="1"/>
          <p:nvPr/>
        </p:nvSpPr>
        <p:spPr>
          <a:xfrm>
            <a:off x="1116013" y="1700213"/>
            <a:ext cx="6408737" cy="519112"/>
          </a:xfrm>
          <a:prstGeom prst="rect">
            <a:avLst/>
          </a:prstGeom>
          <a:noFill/>
          <a:ln w="9525">
            <a:noFill/>
          </a:ln>
        </p:spPr>
        <p:txBody>
          <a:bodyPr>
            <a:spAutoFit/>
          </a:bodyPr>
          <a:p>
            <a:r>
              <a:rPr lang="zh-CN" altLang="en-US" sz="2800" dirty="0">
                <a:solidFill>
                  <a:srgbClr val="CC0000"/>
                </a:solidFill>
                <a:latin typeface="Arial" panose="020B0604020202020204" pitchFamily="34" charset="0"/>
              </a:rPr>
              <a:t>部分国家</a:t>
            </a:r>
            <a:r>
              <a:rPr lang="en-US" altLang="zh-CN" sz="2800" dirty="0">
                <a:solidFill>
                  <a:srgbClr val="CC0000"/>
                </a:solidFill>
                <a:latin typeface="Arial" panose="020B0604020202020204" pitchFamily="34" charset="0"/>
              </a:rPr>
              <a:t>1960-2005</a:t>
            </a:r>
            <a:r>
              <a:rPr lang="zh-CN" altLang="en-US" sz="2800" dirty="0">
                <a:solidFill>
                  <a:srgbClr val="CC0000"/>
                </a:solidFill>
                <a:latin typeface="Arial" panose="020B0604020202020204" pitchFamily="34" charset="0"/>
              </a:rPr>
              <a:t>年年均失业率（</a:t>
            </a:r>
            <a:r>
              <a:rPr lang="en-US" altLang="zh-CN" sz="2800" dirty="0">
                <a:solidFill>
                  <a:srgbClr val="CC0000"/>
                </a:solidFill>
                <a:latin typeface="Arial" panose="020B0604020202020204" pitchFamily="34" charset="0"/>
              </a:rPr>
              <a:t>%</a:t>
            </a:r>
            <a:r>
              <a:rPr lang="zh-CN" altLang="en-US" sz="2800" dirty="0">
                <a:solidFill>
                  <a:srgbClr val="CC0000"/>
                </a:solidFill>
                <a:latin typeface="Arial" panose="020B0604020202020204" pitchFamily="34" charset="0"/>
              </a:rPr>
              <a:t>）</a:t>
            </a:r>
            <a:endParaRPr lang="zh-CN" altLang="en-US" sz="2800" dirty="0">
              <a:solidFill>
                <a:srgbClr val="CC0000"/>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2" descr="http://dingyue.ws.126.net/OBt=gVFuOlJHL8nIAN87HYuMTbI7YkbkeF=dukeZSc8b81552288755218.jpg"/>
          <p:cNvPicPr>
            <a:picLocks noChangeAspect="1"/>
          </p:cNvPicPr>
          <p:nvPr/>
        </p:nvPicPr>
        <p:blipFill>
          <a:blip r:embed="rId1"/>
          <a:stretch>
            <a:fillRect/>
          </a:stretch>
        </p:blipFill>
        <p:spPr>
          <a:xfrm>
            <a:off x="0" y="0"/>
            <a:ext cx="5416550" cy="6237288"/>
          </a:xfrm>
          <a:prstGeom prst="rect">
            <a:avLst/>
          </a:prstGeom>
          <a:noFill/>
          <a:ln w="9525">
            <a:noFill/>
          </a:ln>
        </p:spPr>
      </p:pic>
      <p:sp>
        <p:nvSpPr>
          <p:cNvPr id="22531" name="矩形 4"/>
          <p:cNvSpPr/>
          <p:nvPr/>
        </p:nvSpPr>
        <p:spPr>
          <a:xfrm>
            <a:off x="5580063" y="836613"/>
            <a:ext cx="3313112" cy="5078412"/>
          </a:xfrm>
          <a:prstGeom prst="rect">
            <a:avLst/>
          </a:prstGeom>
          <a:noFill/>
          <a:ln w="9525">
            <a:noFill/>
          </a:ln>
        </p:spPr>
        <p:txBody>
          <a:bodyPr>
            <a:spAutoFit/>
          </a:bodyPr>
          <a:p>
            <a:r>
              <a:rPr lang="zh-CN" altLang="en-US" b="0" dirty="0">
                <a:latin typeface="Arial" panose="020B0604020202020204" pitchFamily="34" charset="0"/>
              </a:rPr>
              <a:t>       </a:t>
            </a:r>
            <a:endParaRPr lang="en-US" altLang="zh-CN" b="0" dirty="0">
              <a:latin typeface="Arial" panose="020B0604020202020204" pitchFamily="34" charset="0"/>
            </a:endParaRPr>
          </a:p>
          <a:p>
            <a:r>
              <a:rPr lang="en-US" altLang="zh-CN" b="0" dirty="0">
                <a:latin typeface="Arial" panose="020B0604020202020204" pitchFamily="34" charset="0"/>
              </a:rPr>
              <a:t>       </a:t>
            </a:r>
            <a:r>
              <a:rPr lang="zh-CN" altLang="en-US" b="0" dirty="0">
                <a:latin typeface="Arial" panose="020B0604020202020204" pitchFamily="34" charset="0"/>
              </a:rPr>
              <a:t>       </a:t>
            </a:r>
            <a:r>
              <a:rPr lang="zh-CN" altLang="en-US" dirty="0">
                <a:latin typeface="Arial" panose="020B0604020202020204" pitchFamily="34" charset="0"/>
              </a:rPr>
              <a:t>劳动参与率</a:t>
            </a:r>
            <a:endParaRPr lang="en-US" altLang="zh-CN" dirty="0">
              <a:latin typeface="Arial" panose="020B0604020202020204" pitchFamily="34" charset="0"/>
            </a:endParaRPr>
          </a:p>
          <a:p>
            <a:endParaRPr lang="en-US" altLang="zh-CN" b="0" dirty="0">
              <a:latin typeface="Arial" panose="020B0604020202020204" pitchFamily="34" charset="0"/>
            </a:endParaRPr>
          </a:p>
          <a:p>
            <a:r>
              <a:rPr lang="zh-CN" altLang="en-US" b="0" dirty="0">
                <a:latin typeface="Arial" panose="020B0604020202020204" pitchFamily="34" charset="0"/>
              </a:rPr>
              <a:t>       世界各国劳动参与率，圆的面积代表劳动总量，中国排名第一；横轴代表劳动参与率，中国达到</a:t>
            </a:r>
            <a:r>
              <a:rPr lang="en-US" altLang="zh-CN" b="0" dirty="0">
                <a:latin typeface="Arial" panose="020B0604020202020204" pitchFamily="34" charset="0"/>
              </a:rPr>
              <a:t>76%</a:t>
            </a:r>
            <a:r>
              <a:rPr lang="zh-CN" altLang="en-US" b="0" dirty="0">
                <a:latin typeface="Arial" panose="020B0604020202020204" pitchFamily="34" charset="0"/>
              </a:rPr>
              <a:t>，一样是世界第一。</a:t>
            </a:r>
            <a:endParaRPr lang="zh-CN" altLang="en-US" b="0" dirty="0">
              <a:latin typeface="Arial" panose="020B0604020202020204" pitchFamily="34" charset="0"/>
            </a:endParaRPr>
          </a:p>
          <a:p>
            <a:r>
              <a:rPr lang="zh-CN" altLang="en-US" b="0" dirty="0">
                <a:latin typeface="Arial" panose="020B0604020202020204" pitchFamily="34" charset="0"/>
              </a:rPr>
              <a:t>　　中国人的劳动参与率达到</a:t>
            </a:r>
            <a:r>
              <a:rPr lang="en-US" altLang="zh-CN" b="0" dirty="0">
                <a:latin typeface="Arial" panose="020B0604020202020204" pitchFamily="34" charset="0"/>
              </a:rPr>
              <a:t>76%</a:t>
            </a:r>
            <a:r>
              <a:rPr lang="zh-CN" altLang="en-US" b="0" dirty="0">
                <a:latin typeface="Arial" panose="020B0604020202020204" pitchFamily="34" charset="0"/>
              </a:rPr>
              <a:t>，也就是说，只有</a:t>
            </a:r>
            <a:r>
              <a:rPr lang="en-US" altLang="zh-CN" b="0" dirty="0">
                <a:latin typeface="Arial" panose="020B0604020202020204" pitchFamily="34" charset="0"/>
              </a:rPr>
              <a:t>24%</a:t>
            </a:r>
            <a:r>
              <a:rPr lang="zh-CN" altLang="en-US" b="0" dirty="0">
                <a:latin typeface="Arial" panose="020B0604020202020204" pitchFamily="34" charset="0"/>
              </a:rPr>
              <a:t>的人在家里无所事事，这些人里面还包括老人孩子和学生。</a:t>
            </a:r>
            <a:endParaRPr lang="zh-CN" altLang="en-US" b="0" dirty="0">
              <a:latin typeface="Arial" panose="020B0604020202020204" pitchFamily="34" charset="0"/>
            </a:endParaRPr>
          </a:p>
          <a:p>
            <a:r>
              <a:rPr lang="zh-CN" altLang="en-US" b="0" dirty="0">
                <a:latin typeface="Arial" panose="020B0604020202020204" pitchFamily="34" charset="0"/>
              </a:rPr>
              <a:t>　　相比之下，美国只有</a:t>
            </a:r>
            <a:r>
              <a:rPr lang="en-US" altLang="zh-CN" b="0" dirty="0">
                <a:latin typeface="Arial" panose="020B0604020202020204" pitchFamily="34" charset="0"/>
              </a:rPr>
              <a:t>65%</a:t>
            </a:r>
            <a:r>
              <a:rPr lang="zh-CN" altLang="en-US" b="0" dirty="0">
                <a:latin typeface="Arial" panose="020B0604020202020204" pitchFamily="34" charset="0"/>
              </a:rPr>
              <a:t>，日本只有</a:t>
            </a:r>
            <a:r>
              <a:rPr lang="en-US" altLang="zh-CN" b="0" dirty="0">
                <a:latin typeface="Arial" panose="020B0604020202020204" pitchFamily="34" charset="0"/>
              </a:rPr>
              <a:t>58%</a:t>
            </a:r>
            <a:r>
              <a:rPr lang="zh-CN" altLang="en-US" b="0" dirty="0">
                <a:latin typeface="Arial" panose="020B0604020202020204" pitchFamily="34" charset="0"/>
              </a:rPr>
              <a:t>，只有巴西勉强能够和中国</a:t>
            </a:r>
            <a:r>
              <a:rPr lang="en-US" altLang="zh-CN" b="0" dirty="0">
                <a:latin typeface="Arial" panose="020B0604020202020204" pitchFamily="34" charset="0"/>
              </a:rPr>
              <a:t>PK</a:t>
            </a:r>
            <a:r>
              <a:rPr lang="zh-CN" altLang="en-US" b="0" dirty="0">
                <a:latin typeface="Arial" panose="020B0604020202020204" pitchFamily="34" charset="0"/>
              </a:rPr>
              <a:t>，</a:t>
            </a:r>
            <a:r>
              <a:rPr lang="en-US" altLang="zh-CN" b="0" dirty="0">
                <a:latin typeface="Arial" panose="020B0604020202020204" pitchFamily="34" charset="0"/>
              </a:rPr>
              <a:t>70%</a:t>
            </a:r>
            <a:r>
              <a:rPr lang="zh-CN" altLang="en-US" b="0" dirty="0">
                <a:latin typeface="Arial" panose="020B0604020202020204" pitchFamily="34" charset="0"/>
              </a:rPr>
              <a:t>，而印度劳动参与率低至</a:t>
            </a:r>
            <a:r>
              <a:rPr lang="en-US" altLang="zh-CN" b="0" dirty="0">
                <a:latin typeface="Arial" panose="020B0604020202020204" pitchFamily="34" charset="0"/>
              </a:rPr>
              <a:t>55%</a:t>
            </a:r>
            <a:r>
              <a:rPr lang="zh-CN" altLang="en-US" b="0" dirty="0">
                <a:latin typeface="Arial" panose="020B0604020202020204" pitchFamily="34" charset="0"/>
              </a:rPr>
              <a:t>，差不多一半的国民选择待在家里，不出来工作。</a:t>
            </a:r>
            <a:endParaRPr lang="zh-CN" altLang="en-US" b="0" dirty="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47107" name="内容占位符 2"/>
          <p:cNvSpPr>
            <a:spLocks noGrp="1"/>
          </p:cNvSpPr>
          <p:nvPr>
            <p:ph idx="1"/>
          </p:nvPr>
        </p:nvSpPr>
        <p:spPr/>
        <p:txBody>
          <a:bodyPr vert="horz" wrap="square" lIns="91440" tIns="45720" rIns="91440" bIns="45720" anchor="t" anchorCtr="0"/>
          <a:p>
            <a:pPr eaLnBrk="1" hangingPunct="1">
              <a:lnSpc>
                <a:spcPct val="200000"/>
              </a:lnSpc>
              <a:buNone/>
            </a:pPr>
            <a:r>
              <a:rPr lang="zh-CN" altLang="en-US" dirty="0"/>
              <a:t>二、失业的简单分类</a:t>
            </a:r>
            <a:endParaRPr lang="en-US" altLang="zh-CN" dirty="0"/>
          </a:p>
          <a:p>
            <a:pPr lvl="1" eaLnBrk="1" hangingPunct="1">
              <a:lnSpc>
                <a:spcPct val="200000"/>
              </a:lnSpc>
              <a:buNone/>
            </a:pPr>
            <a:r>
              <a:rPr lang="zh-CN" altLang="en-US" dirty="0"/>
              <a:t>   按照西方劳动经济学的传统分类，失业可以分为四种类型：摩擦性失业、结构性失业、季节性失业和周期性失业。</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7">
                                            <p:txEl>
                                              <p:charRg st="10" end="64"/>
                                            </p:txEl>
                                          </p:spTgt>
                                        </p:tgtEl>
                                        <p:attrNameLst>
                                          <p:attrName>style.visibility</p:attrName>
                                        </p:attrNameLst>
                                      </p:cBhvr>
                                      <p:to>
                                        <p:strVal val="visible"/>
                                      </p:to>
                                    </p:set>
                                    <p:anim calcmode="lin" valueType="num">
                                      <p:cBhvr additive="base">
                                        <p:cTn id="7" dur="500" fill="hold"/>
                                        <p:tgtEl>
                                          <p:spTgt spid="47107">
                                            <p:txEl>
                                              <p:charRg st="10" end="6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charRg st="10" end="6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32771" name="内容占位符 2"/>
          <p:cNvSpPr>
            <a:spLocks noGrp="1"/>
          </p:cNvSpPr>
          <p:nvPr>
            <p:ph idx="1"/>
          </p:nvPr>
        </p:nvSpPr>
        <p:spPr>
          <a:xfrm>
            <a:off x="457200" y="1484313"/>
            <a:ext cx="8229600" cy="4641850"/>
          </a:xfrm>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CC0000"/>
                </a:solidFill>
                <a:effectLst/>
                <a:uLnTx/>
                <a:uFillTx/>
                <a:latin typeface="+mn-lt"/>
                <a:ea typeface="+mn-ea"/>
                <a:cs typeface="+mn-cs"/>
              </a:rPr>
              <a:t>            摩擦性失业是指因工人和工作之间的匹配过程所引起的失业。</a:t>
            </a:r>
            <a:endParaRPr kumimoji="0" lang="en-US" altLang="zh-CN" sz="28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20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产生原因：在一个经济体中</a:t>
            </a:r>
            <a:r>
              <a:rPr kumimoji="0" lang="zh-CN" altLang="en-US" sz="2400" b="0" i="0" u="none" strike="noStrike" kern="0" cap="none" spc="0" normalizeH="0" baseline="0" noProof="0" dirty="0" smtClean="0">
                <a:ln>
                  <a:noFill/>
                </a:ln>
                <a:solidFill>
                  <a:schemeClr val="tx1"/>
                </a:solidFill>
                <a:effectLst/>
                <a:highlight>
                  <a:srgbClr val="FFFF00"/>
                </a:highlight>
                <a:uLnTx/>
                <a:uFillTx/>
                <a:latin typeface="+mn-lt"/>
                <a:ea typeface="+mn-ea"/>
              </a:rPr>
              <a:t>信息是不完全</a:t>
            </a:r>
            <a:r>
              <a:rPr kumimoji="0" lang="zh-CN" altLang="en-US" sz="2400" b="0" i="0" u="none" strike="noStrike" kern="0" cap="none" spc="0" normalizeH="0" baseline="0" noProof="0" dirty="0" smtClean="0">
                <a:ln>
                  <a:noFill/>
                </a:ln>
                <a:solidFill>
                  <a:schemeClr val="tx1"/>
                </a:solidFill>
                <a:effectLst/>
                <a:uLnTx/>
                <a:uFillTx/>
                <a:latin typeface="+mn-lt"/>
                <a:ea typeface="+mn-ea"/>
              </a:rPr>
              <a:t>的，失业人员和职位空缺的雇主之间的信息在</a:t>
            </a:r>
            <a:r>
              <a:rPr kumimoji="0" lang="zh-CN" altLang="en-US" sz="2400" b="0" i="0" u="none" strike="noStrike" kern="0" cap="none" spc="0" normalizeH="0" baseline="0" noProof="0" dirty="0" smtClean="0">
                <a:ln>
                  <a:noFill/>
                </a:ln>
                <a:solidFill>
                  <a:schemeClr val="tx1"/>
                </a:solidFill>
                <a:effectLst/>
                <a:highlight>
                  <a:srgbClr val="FFFF00"/>
                </a:highlight>
                <a:uLnTx/>
                <a:uFillTx/>
                <a:latin typeface="+mn-lt"/>
                <a:ea typeface="+mn-ea"/>
              </a:rPr>
              <a:t>相互搜寻</a:t>
            </a:r>
            <a:r>
              <a:rPr kumimoji="0" lang="zh-CN" altLang="en-US" sz="2400" b="0" i="0" u="none" strike="noStrike" kern="0" cap="none" spc="0" normalizeH="0" baseline="0" noProof="0" dirty="0" smtClean="0">
                <a:ln>
                  <a:noFill/>
                </a:ln>
                <a:solidFill>
                  <a:schemeClr val="tx1"/>
                </a:solidFill>
                <a:effectLst/>
                <a:uLnTx/>
                <a:uFillTx/>
                <a:latin typeface="+mn-lt"/>
                <a:ea typeface="+mn-ea"/>
              </a:rPr>
              <a:t>过程中需要花费一些时间。</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20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accent6"/>
                </a:solidFill>
                <a:effectLst/>
                <a:highlight>
                  <a:srgbClr val="FFFF00"/>
                </a:highlight>
                <a:uLnTx/>
                <a:uFillTx/>
                <a:latin typeface="+mn-lt"/>
                <a:ea typeface="+mn-ea"/>
              </a:rPr>
              <a:t>摩擦性失业在一个经济体中总是存在的</a:t>
            </a:r>
            <a:r>
              <a:rPr kumimoji="0" lang="zh-CN" altLang="en-US" sz="2400" b="0" i="0" u="none" strike="noStrike" kern="0" cap="none" spc="0" normalizeH="0" baseline="0" noProof="0" dirty="0" smtClean="0">
                <a:ln>
                  <a:noFill/>
                </a:ln>
                <a:solidFill>
                  <a:schemeClr val="accent6"/>
                </a:solidFill>
                <a:effectLst/>
                <a:uLnTx/>
                <a:uFillTx/>
                <a:latin typeface="+mn-lt"/>
                <a:ea typeface="+mn-ea"/>
              </a:rPr>
              <a:t>。</a:t>
            </a:r>
            <a:endParaRPr kumimoji="0" lang="zh-CN" altLang="en-US" sz="2400" b="0" i="0" u="none" strike="noStrike" kern="0" cap="none" spc="0" normalizeH="0" baseline="0" noProof="0" dirty="0" smtClean="0">
              <a:ln>
                <a:noFill/>
              </a:ln>
              <a:solidFill>
                <a:schemeClr val="accent6"/>
              </a:solidFill>
              <a:effectLst/>
              <a:uLnTx/>
              <a:uFillTx/>
              <a:latin typeface="+mn-lt"/>
              <a:ea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33795"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CC0000"/>
                </a:solidFill>
                <a:effectLst/>
                <a:uLnTx/>
                <a:uFillTx/>
                <a:latin typeface="+mn-lt"/>
                <a:ea typeface="+mn-ea"/>
                <a:cs typeface="+mn-cs"/>
              </a:rPr>
              <a:t>            结构性失业是指源于工人的技能和特征与工作要求的持续不匹配所引起的失业。</a:t>
            </a:r>
            <a:endParaRPr kumimoji="0" lang="en-US" altLang="zh-CN" sz="28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125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在以下两种情况下产生：</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125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    一是在某一特定地区，劳动力市场上所需要的技能与劳动者实际供给的技能之间出现了不匹配的现象（职业不平衡）。</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125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     二是劳动力供给和劳动力需求在不同地区之间出现了不平衡的现象（地区不平衡）。</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125000"/>
              </a:lnSpc>
              <a:spcBef>
                <a:spcPct val="20000"/>
              </a:spcBef>
              <a:spcAft>
                <a:spcPct val="0"/>
              </a:spcAft>
              <a:buClrTx/>
              <a:buSzTx/>
              <a:buFont typeface="Times New Roman" panose="02020603050405020304" pitchFamily="18" charset="0"/>
              <a:buChar char="–"/>
              <a:defRPr/>
            </a:pPr>
            <a:r>
              <a:rPr kumimoji="0" lang="zh-CN" altLang="en-US" sz="2400" b="0" i="0" u="none" strike="noStrike" kern="0" cap="none" spc="0" normalizeH="0" baseline="0" noProof="0" dirty="0" smtClean="0">
                <a:ln>
                  <a:noFill/>
                </a:ln>
                <a:solidFill>
                  <a:schemeClr val="accent6"/>
                </a:solidFill>
                <a:effectLst/>
                <a:highlight>
                  <a:srgbClr val="FFFF00"/>
                </a:highlight>
                <a:uLnTx/>
                <a:uFillTx/>
                <a:latin typeface="+mn-lt"/>
                <a:ea typeface="+mn-ea"/>
              </a:rPr>
              <a:t>结构性失业在一个经济体中总是存在的</a:t>
            </a:r>
            <a:r>
              <a:rPr kumimoji="0" lang="zh-CN" altLang="en-US" sz="2400" b="0" i="0" u="none" strike="noStrike" kern="0" cap="none" spc="0" normalizeH="0" baseline="0" noProof="0" dirty="0" smtClean="0">
                <a:ln>
                  <a:noFill/>
                </a:ln>
                <a:solidFill>
                  <a:schemeClr val="accent6"/>
                </a:solidFill>
                <a:effectLst/>
                <a:uLnTx/>
                <a:uFillTx/>
                <a:latin typeface="+mn-lt"/>
                <a:ea typeface="+mn-ea"/>
              </a:rPr>
              <a:t>。</a:t>
            </a:r>
            <a:endParaRPr kumimoji="0" lang="zh-CN" altLang="en-US" sz="2400" b="0" i="0" u="none" strike="noStrike" kern="0" cap="none" spc="0" normalizeH="0" baseline="0" noProof="0" dirty="0" smtClean="0">
              <a:ln>
                <a:noFill/>
              </a:ln>
              <a:solidFill>
                <a:schemeClr val="accent6"/>
              </a:solidFill>
              <a:effectLst/>
              <a:uLnTx/>
              <a:uFillTx/>
              <a:latin typeface="+mn-lt"/>
              <a:ea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34819"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20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rgbClr val="CC0000"/>
                </a:solidFill>
                <a:effectLst/>
                <a:uLnTx/>
                <a:uFillTx/>
                <a:latin typeface="+mn-lt"/>
                <a:ea typeface="+mn-ea"/>
                <a:cs typeface="+mn-cs"/>
              </a:rPr>
              <a:t>           </a:t>
            </a:r>
            <a:r>
              <a:rPr kumimoji="0" lang="zh-CN" altLang="en-US" sz="2800" b="1" i="0" u="none" strike="noStrike" kern="0" cap="none" spc="0" normalizeH="0" baseline="0" noProof="0" dirty="0" smtClean="0">
                <a:ln>
                  <a:noFill/>
                </a:ln>
                <a:solidFill>
                  <a:srgbClr val="CC0000"/>
                </a:solidFill>
                <a:effectLst/>
                <a:uLnTx/>
                <a:uFillTx/>
                <a:latin typeface="+mn-lt"/>
                <a:ea typeface="+mn-ea"/>
                <a:cs typeface="+mn-cs"/>
              </a:rPr>
              <a:t>季节性失业是指由于季节性的气候变化所导致的失业。</a:t>
            </a:r>
            <a:endParaRPr kumimoji="0" lang="en-US" altLang="zh-CN" sz="28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20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通常，季节性失业在冬季时增加，而在春夏时期减少。</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20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accent6"/>
                </a:solidFill>
                <a:effectLst/>
                <a:uLnTx/>
                <a:uFillTx/>
                <a:latin typeface="+mn-lt"/>
                <a:ea typeface="+mn-ea"/>
              </a:rPr>
              <a:t>季节性失业在一个经济体中总是存在的。</a:t>
            </a:r>
            <a:endParaRPr kumimoji="0" lang="en-US" altLang="zh-CN" sz="2400" b="0" i="0" u="none" strike="noStrike" kern="0" cap="none" spc="0" normalizeH="0" baseline="0" noProof="0" dirty="0" smtClean="0">
              <a:ln>
                <a:noFill/>
              </a:ln>
              <a:solidFill>
                <a:schemeClr val="accent6"/>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1"/>
          <p:cNvSpPr>
            <a:spLocks noGrp="1"/>
          </p:cNvSpPr>
          <p:nvPr>
            <p:ph type="title"/>
          </p:nvPr>
        </p:nvSpPr>
        <p:spPr/>
        <p:txBody>
          <a:bodyPr vert="horz" wrap="square" lIns="91440" tIns="45720" rIns="91440" bIns="45720" anchor="ctr" anchorCtr="0"/>
          <a:p>
            <a:r>
              <a:rPr lang="zh-CN" altLang="en-US" dirty="0"/>
              <a:t>第一节  失业</a:t>
            </a:r>
            <a:endParaRPr lang="zh-CN" altLang="en-US" dirty="0"/>
          </a:p>
        </p:txBody>
      </p:sp>
      <p:sp>
        <p:nvSpPr>
          <p:cNvPr id="3584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CC0000"/>
                </a:solidFill>
                <a:effectLst/>
                <a:uLnTx/>
                <a:uFillTx/>
                <a:latin typeface="+mn-lt"/>
                <a:ea typeface="+mn-ea"/>
                <a:cs typeface="+mn-cs"/>
              </a:rPr>
              <a:t>            周期性失业又称需求不足性失业，是指一个经济周期内随经济衰退而上升，随经济扩张而下降的波动性失业。</a:t>
            </a:r>
            <a:endParaRPr kumimoji="0" lang="en-US" altLang="zh-CN" sz="28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当一个经济体中的</a:t>
            </a:r>
            <a:r>
              <a:rPr kumimoji="0" lang="zh-CN" altLang="en-US" sz="2400" b="0" i="0" u="none" strike="noStrike" kern="0" cap="none" spc="0" normalizeH="0" baseline="0" noProof="0" dirty="0" smtClean="0">
                <a:ln>
                  <a:noFill/>
                </a:ln>
                <a:solidFill>
                  <a:schemeClr val="tx1"/>
                </a:solidFill>
                <a:effectLst/>
                <a:highlight>
                  <a:srgbClr val="FFFF00"/>
                </a:highlight>
                <a:uLnTx/>
                <a:uFillTx/>
                <a:latin typeface="+mn-lt"/>
                <a:ea typeface="+mn-ea"/>
              </a:rPr>
              <a:t>总需求下降，进而引起劳动力需求下降</a:t>
            </a:r>
            <a:r>
              <a:rPr kumimoji="0" lang="zh-CN" altLang="en-US" sz="2400" b="0" i="0" u="none" strike="noStrike" kern="0" cap="none" spc="0" normalizeH="0" baseline="0" noProof="0" dirty="0" smtClean="0">
                <a:ln>
                  <a:noFill/>
                </a:ln>
                <a:solidFill>
                  <a:schemeClr val="tx1"/>
                </a:solidFill>
                <a:effectLst/>
                <a:uLnTx/>
                <a:uFillTx/>
                <a:latin typeface="+mn-lt"/>
                <a:ea typeface="+mn-ea"/>
              </a:rPr>
              <a:t>时，周期性失业就出现了。</a:t>
            </a:r>
            <a:endParaRPr kumimoji="0" lang="en-US" altLang="zh-CN"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r>
              <a:rPr kumimoji="0" lang="zh-CN" altLang="en-US" sz="2400" b="0" i="0" u="none" strike="noStrike" kern="0" cap="none" spc="0" normalizeH="0" baseline="0" noProof="0" dirty="0" smtClean="0">
                <a:ln>
                  <a:noFill/>
                </a:ln>
                <a:solidFill>
                  <a:schemeClr val="accent6"/>
                </a:solidFill>
                <a:effectLst/>
                <a:highlight>
                  <a:srgbClr val="FFFF00"/>
                </a:highlight>
                <a:uLnTx/>
                <a:uFillTx/>
                <a:latin typeface="+mn-lt"/>
                <a:ea typeface="+mn-ea"/>
              </a:rPr>
              <a:t>周期性失业是政府最为关注的失业</a:t>
            </a:r>
            <a:r>
              <a:rPr kumimoji="0" lang="zh-CN" altLang="en-US" sz="2400" b="0" i="0" u="none" strike="noStrike" kern="0" cap="none" spc="0" normalizeH="0" baseline="0" noProof="0" dirty="0" smtClean="0">
                <a:ln>
                  <a:noFill/>
                </a:ln>
                <a:solidFill>
                  <a:schemeClr val="accent6"/>
                </a:solidFill>
                <a:effectLst/>
                <a:uLnTx/>
                <a:uFillTx/>
                <a:latin typeface="+mn-lt"/>
                <a:ea typeface="+mn-ea"/>
              </a:rPr>
              <a:t>，也是宏观经济学研究的主要失业类型。</a:t>
            </a:r>
            <a:endParaRPr kumimoji="0" lang="en-US" altLang="zh-CN" sz="2400" b="0" i="0" u="none" strike="noStrike" kern="0" cap="none" spc="0" normalizeH="0" baseline="0" noProof="0" dirty="0" smtClean="0">
              <a:ln>
                <a:noFill/>
              </a:ln>
              <a:solidFill>
                <a:schemeClr val="accent6"/>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1"/>
          <p:cNvSpPr>
            <a:spLocks noGrp="1"/>
          </p:cNvSpPr>
          <p:nvPr>
            <p:ph type="title"/>
          </p:nvPr>
        </p:nvSpPr>
        <p:spPr/>
        <p:txBody>
          <a:bodyPr vert="horz" wrap="square" lIns="91440" tIns="45720" rIns="91440" bIns="45720" anchor="ctr" anchorCtr="0"/>
          <a:p>
            <a:r>
              <a:rPr lang="zh-CN" altLang="en-US" dirty="0"/>
              <a:t>第一节  失业</a:t>
            </a:r>
            <a:endParaRPr lang="zh-CN" altLang="en-US" dirty="0"/>
          </a:p>
        </p:txBody>
      </p:sp>
      <p:sp>
        <p:nvSpPr>
          <p:cNvPr id="52227" name="内容占位符 2"/>
          <p:cNvSpPr>
            <a:spLocks noGrp="1"/>
          </p:cNvSpPr>
          <p:nvPr>
            <p:ph idx="1"/>
          </p:nvPr>
        </p:nvSpPr>
        <p:spPr>
          <a:xfrm>
            <a:off x="250825" y="1341438"/>
            <a:ext cx="8569325" cy="4784725"/>
          </a:xfrm>
        </p:spPr>
        <p:txBody>
          <a:bodyPr vert="horz" wrap="square" lIns="91440" tIns="45720" rIns="91440" bIns="45720" anchor="t" anchorCtr="0"/>
          <a:p>
            <a:pPr>
              <a:buNone/>
            </a:pPr>
            <a:r>
              <a:rPr lang="zh-CN" altLang="en-US" dirty="0"/>
              <a:t>三、充分就业和自然失业率</a:t>
            </a:r>
            <a:endParaRPr lang="en-US" altLang="zh-CN" dirty="0"/>
          </a:p>
          <a:p>
            <a:pPr lvl="1">
              <a:lnSpc>
                <a:spcPct val="125000"/>
              </a:lnSpc>
              <a:buNone/>
            </a:pPr>
            <a:r>
              <a:rPr lang="en-US" altLang="zh-CN" dirty="0"/>
              <a:t>1</a:t>
            </a:r>
            <a:r>
              <a:rPr lang="zh-CN" altLang="en-US" dirty="0"/>
              <a:t>、当一个经济体中不存在周期性失业，所有失业都是摩擦性、结构性和季节性的，则该经济体达到了</a:t>
            </a:r>
            <a:r>
              <a:rPr lang="zh-CN" altLang="en-US" b="1" dirty="0">
                <a:highlight>
                  <a:srgbClr val="FFFF00"/>
                </a:highlight>
              </a:rPr>
              <a:t>充分就业</a:t>
            </a:r>
            <a:r>
              <a:rPr lang="zh-CN" altLang="en-US" dirty="0"/>
              <a:t>。</a:t>
            </a:r>
            <a:endParaRPr lang="en-US" altLang="zh-CN" dirty="0"/>
          </a:p>
          <a:p>
            <a:pPr lvl="1">
              <a:lnSpc>
                <a:spcPct val="125000"/>
              </a:lnSpc>
              <a:buNone/>
            </a:pPr>
            <a:r>
              <a:rPr lang="en-US" altLang="zh-CN" dirty="0"/>
              <a:t>2</a:t>
            </a:r>
            <a:r>
              <a:rPr lang="zh-CN" altLang="en-US" dirty="0"/>
              <a:t>、充分就业情况下的失业率被称为</a:t>
            </a:r>
            <a:r>
              <a:rPr lang="zh-CN" altLang="en-US" b="1" dirty="0">
                <a:highlight>
                  <a:srgbClr val="FFFF00"/>
                </a:highlight>
              </a:rPr>
              <a:t>自然失业率</a:t>
            </a:r>
            <a:r>
              <a:rPr lang="zh-CN" altLang="en-US" b="1" dirty="0"/>
              <a:t>。</a:t>
            </a:r>
            <a:endParaRPr lang="en-US" altLang="zh-CN" b="1" dirty="0"/>
          </a:p>
          <a:p>
            <a:pPr lvl="1">
              <a:lnSpc>
                <a:spcPct val="125000"/>
              </a:lnSpc>
              <a:buNone/>
            </a:pPr>
            <a:r>
              <a:rPr lang="en-US" altLang="zh-CN" b="1" dirty="0"/>
              <a:t>3</a:t>
            </a:r>
            <a:r>
              <a:rPr lang="zh-CN" altLang="en-US" b="1" dirty="0"/>
              <a:t>、</a:t>
            </a:r>
            <a:r>
              <a:rPr lang="zh-CN" altLang="en-US" b="1" dirty="0">
                <a:solidFill>
                  <a:srgbClr val="FF0000"/>
                </a:solidFill>
              </a:rPr>
              <a:t>潜在</a:t>
            </a:r>
            <a:r>
              <a:rPr lang="en-US" altLang="zh-CN" b="1" dirty="0">
                <a:solidFill>
                  <a:srgbClr val="FF0000"/>
                </a:solidFill>
              </a:rPr>
              <a:t>GDP</a:t>
            </a:r>
            <a:r>
              <a:rPr lang="zh-CN" altLang="en-US" dirty="0"/>
              <a:t>是指在现有资本和技术水平条件下，一个经济体在</a:t>
            </a:r>
            <a:r>
              <a:rPr lang="zh-CN" altLang="en-US" dirty="0">
                <a:highlight>
                  <a:srgbClr val="FFFF00"/>
                </a:highlight>
              </a:rPr>
              <a:t>充分就业状态下所能生产的</a:t>
            </a:r>
            <a:r>
              <a:rPr lang="en-US" altLang="zh-CN" dirty="0">
                <a:highlight>
                  <a:srgbClr val="FFFF00"/>
                </a:highlight>
              </a:rPr>
              <a:t>GDP</a:t>
            </a:r>
            <a:r>
              <a:rPr lang="zh-CN" altLang="en-US" dirty="0"/>
              <a:t>。反映的是经济处于充分就业时的实际</a:t>
            </a:r>
            <a:r>
              <a:rPr lang="en-US" altLang="zh-CN" dirty="0"/>
              <a:t>GDP</a:t>
            </a:r>
            <a:r>
              <a:rPr lang="zh-CN" altLang="en-US" dirty="0"/>
              <a:t>水平。</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7">
                                            <p:txEl>
                                              <p:charRg st="13" end="64"/>
                                            </p:txEl>
                                          </p:spTgt>
                                        </p:tgtEl>
                                        <p:attrNameLst>
                                          <p:attrName>style.visibility</p:attrName>
                                        </p:attrNameLst>
                                      </p:cBhvr>
                                      <p:to>
                                        <p:strVal val="visible"/>
                                      </p:to>
                                    </p:set>
                                    <p:anim calcmode="lin" valueType="num">
                                      <p:cBhvr additive="base">
                                        <p:cTn id="7" dur="500" fill="hold"/>
                                        <p:tgtEl>
                                          <p:spTgt spid="52227">
                                            <p:txEl>
                                              <p:charRg st="13" end="6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charRg st="13" end="6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227">
                                            <p:txEl>
                                              <p:charRg st="64" end="87"/>
                                            </p:txEl>
                                          </p:spTgt>
                                        </p:tgtEl>
                                        <p:attrNameLst>
                                          <p:attrName>style.visibility</p:attrName>
                                        </p:attrNameLst>
                                      </p:cBhvr>
                                      <p:to>
                                        <p:strVal val="visible"/>
                                      </p:to>
                                    </p:set>
                                    <p:anim calcmode="lin" valueType="num">
                                      <p:cBhvr additive="base">
                                        <p:cTn id="13" dur="500" fill="hold"/>
                                        <p:tgtEl>
                                          <p:spTgt spid="52227">
                                            <p:txEl>
                                              <p:charRg st="64" end="8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7">
                                            <p:txEl>
                                              <p:charRg st="64" end="8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2227">
                                            <p:txEl>
                                              <p:charRg st="87" end="155"/>
                                            </p:txEl>
                                          </p:spTgt>
                                        </p:tgtEl>
                                        <p:attrNameLst>
                                          <p:attrName>style.visibility</p:attrName>
                                        </p:attrNameLst>
                                      </p:cBhvr>
                                      <p:to>
                                        <p:strVal val="visible"/>
                                      </p:to>
                                    </p:set>
                                    <p:anim calcmode="lin" valueType="num">
                                      <p:cBhvr additive="base">
                                        <p:cTn id="19" dur="500" fill="hold"/>
                                        <p:tgtEl>
                                          <p:spTgt spid="52227">
                                            <p:txEl>
                                              <p:charRg st="87" end="15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227">
                                            <p:txEl>
                                              <p:charRg st="87" end="15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ctr" anchorCtr="0"/>
          <a:p>
            <a:pPr eaLnBrk="1" hangingPunct="1"/>
            <a:r>
              <a:rPr lang="zh-CN" altLang="en-US" dirty="0">
                <a:solidFill>
                  <a:schemeClr val="tx1"/>
                </a:solidFill>
                <a:latin typeface="黑体" panose="02010609060101010101" pitchFamily="49" charset="-122"/>
              </a:rPr>
              <a:t>第一节  失业</a:t>
            </a:r>
            <a:endParaRPr lang="zh-CN" altLang="en-US" dirty="0">
              <a:solidFill>
                <a:schemeClr val="tx1"/>
              </a:solidFill>
              <a:latin typeface="黑体" panose="02010609060101010101" pitchFamily="49" charset="-122"/>
            </a:endParaRPr>
          </a:p>
        </p:txBody>
      </p:sp>
      <p:sp>
        <p:nvSpPr>
          <p:cNvPr id="29699" name="Rectangle 3"/>
          <p:cNvSpPr>
            <a:spLocks noGrp="1"/>
          </p:cNvSpPr>
          <p:nvPr>
            <p:ph idx="1"/>
          </p:nvPr>
        </p:nvSpPr>
        <p:spPr>
          <a:xfrm>
            <a:off x="0" y="1341438"/>
            <a:ext cx="9144000" cy="4784725"/>
          </a:xfrm>
        </p:spPr>
        <p:txBody>
          <a:bodyPr vert="horz" wrap="square" lIns="91440" tIns="45720" rIns="91440" bIns="45720" anchor="t" anchorCtr="0"/>
          <a:p>
            <a:pPr eaLnBrk="1" hangingPunct="1">
              <a:buNone/>
            </a:pPr>
            <a:r>
              <a:rPr lang="zh-CN" altLang="en-US" dirty="0"/>
              <a:t>四、失业的宏观经济学解释</a:t>
            </a:r>
            <a:endParaRPr lang="zh-CN" altLang="en-US" dirty="0"/>
          </a:p>
          <a:p>
            <a:pPr lvl="1" eaLnBrk="1" hangingPunct="1">
              <a:lnSpc>
                <a:spcPct val="120000"/>
              </a:lnSpc>
              <a:buNone/>
            </a:pPr>
            <a:r>
              <a:rPr lang="zh-CN" altLang="en-US" dirty="0"/>
              <a:t>（一）古典经济学对失业原因的解释</a:t>
            </a:r>
            <a:endParaRPr lang="zh-CN" altLang="en-US" dirty="0"/>
          </a:p>
          <a:p>
            <a:pPr lvl="2" eaLnBrk="1" hangingPunct="1">
              <a:lnSpc>
                <a:spcPct val="120000"/>
              </a:lnSpc>
              <a:buNone/>
            </a:pPr>
            <a:r>
              <a:rPr lang="zh-CN" altLang="en-US" dirty="0"/>
              <a:t>  萨伊定律</a:t>
            </a:r>
            <a:endParaRPr lang="zh-CN" altLang="en-US" dirty="0"/>
          </a:p>
          <a:p>
            <a:pPr lvl="2" eaLnBrk="1" hangingPunct="1">
              <a:lnSpc>
                <a:spcPct val="120000"/>
              </a:lnSpc>
              <a:buNone/>
            </a:pPr>
            <a:r>
              <a:rPr lang="zh-CN" altLang="en-US" dirty="0"/>
              <a:t>（充分就业一个始终存在的倾向）</a:t>
            </a:r>
            <a:endParaRPr lang="zh-CN" altLang="en-US" dirty="0"/>
          </a:p>
          <a:p>
            <a:pPr lvl="1" eaLnBrk="1" hangingPunct="1">
              <a:lnSpc>
                <a:spcPct val="120000"/>
              </a:lnSpc>
              <a:buNone/>
            </a:pPr>
            <a:r>
              <a:rPr lang="zh-CN" altLang="en-US" dirty="0"/>
              <a:t>（二）凯恩斯对失业原因的解释</a:t>
            </a:r>
            <a:endParaRPr lang="zh-CN" altLang="en-US" dirty="0"/>
          </a:p>
          <a:p>
            <a:pPr lvl="2" eaLnBrk="1" hangingPunct="1">
              <a:lnSpc>
                <a:spcPct val="120000"/>
              </a:lnSpc>
              <a:buNone/>
            </a:pPr>
            <a:r>
              <a:rPr lang="en-US" altLang="zh-CN" dirty="0"/>
              <a:t>1</a:t>
            </a:r>
            <a:r>
              <a:rPr lang="zh-CN" altLang="en-US" dirty="0"/>
              <a:t>、“有效需求”理论</a:t>
            </a:r>
            <a:endParaRPr lang="zh-CN" altLang="en-US" dirty="0"/>
          </a:p>
          <a:p>
            <a:pPr lvl="2" eaLnBrk="1" hangingPunct="1">
              <a:lnSpc>
                <a:spcPct val="120000"/>
              </a:lnSpc>
              <a:buNone/>
            </a:pPr>
            <a:r>
              <a:rPr lang="zh-CN" altLang="en-US" dirty="0"/>
              <a:t>（摩擦失业</a:t>
            </a:r>
            <a:r>
              <a:rPr lang="en-US" altLang="zh-CN" dirty="0"/>
              <a:t>\</a:t>
            </a:r>
            <a:r>
              <a:rPr lang="zh-CN" altLang="en-US" dirty="0"/>
              <a:t>自愿失业</a:t>
            </a:r>
            <a:r>
              <a:rPr lang="en-US" altLang="zh-CN" dirty="0"/>
              <a:t>\</a:t>
            </a:r>
            <a:r>
              <a:rPr lang="zh-CN" altLang="en-US" dirty="0"/>
              <a:t>非自愿失业）</a:t>
            </a:r>
            <a:endParaRPr lang="zh-CN" altLang="en-US" dirty="0"/>
          </a:p>
          <a:p>
            <a:pPr lvl="2" eaLnBrk="1" hangingPunct="1">
              <a:lnSpc>
                <a:spcPct val="120000"/>
              </a:lnSpc>
              <a:buNone/>
            </a:pPr>
            <a:r>
              <a:rPr lang="en-US" altLang="zh-CN" dirty="0"/>
              <a:t>2</a:t>
            </a:r>
            <a:r>
              <a:rPr lang="zh-CN" altLang="en-US" dirty="0"/>
              <a:t>、三大基本心理定律</a:t>
            </a:r>
            <a:endParaRPr lang="zh-CN" altLang="en-US" dirty="0"/>
          </a:p>
          <a:p>
            <a:pPr lvl="1" eaLnBrk="1" hangingPunct="1"/>
            <a:endParaRPr lang="en-US" altLang="zh-CN" dirty="0"/>
          </a:p>
        </p:txBody>
      </p:sp>
      <p:sp>
        <p:nvSpPr>
          <p:cNvPr id="29700" name="Text Box 7"/>
          <p:cNvSpPr txBox="1"/>
          <p:nvPr/>
        </p:nvSpPr>
        <p:spPr>
          <a:xfrm>
            <a:off x="5724525" y="5589588"/>
            <a:ext cx="3419475" cy="366712"/>
          </a:xfrm>
          <a:prstGeom prst="rect">
            <a:avLst/>
          </a:prstGeom>
          <a:noFill/>
          <a:ln w="9525">
            <a:noFill/>
          </a:ln>
        </p:spPr>
        <p:txBody>
          <a:bodyPr>
            <a:spAutoFit/>
          </a:bodyPr>
          <a:p>
            <a:pPr>
              <a:spcBef>
                <a:spcPct val="50000"/>
              </a:spcBef>
            </a:pPr>
            <a:r>
              <a:rPr lang="zh-CN" altLang="en-US" b="0" dirty="0">
                <a:latin typeface="楷体_GB2312" pitchFamily="49" charset="-122"/>
                <a:ea typeface="楷体_GB2312" pitchFamily="49" charset="-122"/>
              </a:rPr>
              <a:t>图</a:t>
            </a:r>
            <a:r>
              <a:rPr lang="en-US" altLang="zh-CN" b="0" dirty="0">
                <a:latin typeface="楷体_GB2312" pitchFamily="49" charset="-122"/>
                <a:ea typeface="楷体_GB2312" pitchFamily="49" charset="-122"/>
              </a:rPr>
              <a:t>13-1  </a:t>
            </a:r>
            <a:r>
              <a:rPr lang="zh-CN" altLang="en-US" dirty="0">
                <a:latin typeface="楷体_GB2312" pitchFamily="49" charset="-122"/>
                <a:ea typeface="楷体_GB2312" pitchFamily="49" charset="-122"/>
              </a:rPr>
              <a:t>有效需求不足与失业</a:t>
            </a:r>
            <a:endParaRPr lang="zh-CN" altLang="en-US" dirty="0">
              <a:latin typeface="楷体_GB2312" pitchFamily="49" charset="-122"/>
              <a:ea typeface="楷体_GB2312" pitchFamily="49" charset="-122"/>
            </a:endParaRPr>
          </a:p>
        </p:txBody>
      </p:sp>
      <p:pic>
        <p:nvPicPr>
          <p:cNvPr id="29701" name="Picture 6"/>
          <p:cNvPicPr>
            <a:picLocks noChangeAspect="1"/>
          </p:cNvPicPr>
          <p:nvPr/>
        </p:nvPicPr>
        <p:blipFill>
          <a:blip r:embed="rId1"/>
          <a:stretch>
            <a:fillRect/>
          </a:stretch>
        </p:blipFill>
        <p:spPr>
          <a:xfrm>
            <a:off x="5580063" y="2492375"/>
            <a:ext cx="3563937" cy="300037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459780" name="Rectangle 4"/>
          <p:cNvSpPr>
            <a:spLocks noGrp="1"/>
          </p:cNvSpPr>
          <p:nvPr>
            <p:ph type="body" idx="4294967295"/>
          </p:nvPr>
        </p:nvSpPr>
        <p:spPr>
          <a:xfrm>
            <a:off x="179388" y="908050"/>
            <a:ext cx="8229600" cy="5246688"/>
          </a:xfrm>
        </p:spPr>
        <p:txBody>
          <a:bodyPr vert="horz" wrap="square" lIns="91440" tIns="45720" rIns="91440" bIns="45720" anchor="t" anchorCtr="0"/>
          <a:p>
            <a:pPr eaLnBrk="1" hangingPunct="1">
              <a:buNone/>
            </a:pPr>
            <a:r>
              <a:rPr lang="zh-CN" altLang="en-US" sz="2400" dirty="0"/>
              <a:t>凯恩斯对经济危机产生原因的分析：</a:t>
            </a:r>
            <a:endParaRPr lang="zh-CN" altLang="en-US" sz="2400" dirty="0"/>
          </a:p>
          <a:p>
            <a:pPr eaLnBrk="1" hangingPunct="1">
              <a:buNone/>
            </a:pPr>
            <a:endParaRPr lang="zh-CN" altLang="en-US" sz="2000" dirty="0"/>
          </a:p>
          <a:p>
            <a:pPr eaLnBrk="1" hangingPunct="1">
              <a:buNone/>
            </a:pPr>
            <a:r>
              <a:rPr lang="zh-CN" altLang="en-US" sz="2000" dirty="0"/>
              <a:t>             </a:t>
            </a:r>
            <a:endParaRPr lang="zh-CN" altLang="en-US" sz="1600" dirty="0"/>
          </a:p>
          <a:p>
            <a:pPr eaLnBrk="1" hangingPunct="1">
              <a:buNone/>
            </a:pPr>
            <a:endParaRPr lang="zh-CN" altLang="en-US" sz="2000" dirty="0"/>
          </a:p>
        </p:txBody>
      </p:sp>
      <p:pic>
        <p:nvPicPr>
          <p:cNvPr id="459781" name="Picture 5"/>
          <p:cNvPicPr>
            <a:picLocks noChangeAspect="1"/>
          </p:cNvPicPr>
          <p:nvPr/>
        </p:nvPicPr>
        <p:blipFill>
          <a:blip r:embed="rId1"/>
          <a:stretch>
            <a:fillRect/>
          </a:stretch>
        </p:blipFill>
        <p:spPr>
          <a:xfrm>
            <a:off x="107950" y="2781300"/>
            <a:ext cx="3457575" cy="1628775"/>
          </a:xfrm>
          <a:prstGeom prst="rect">
            <a:avLst/>
          </a:prstGeom>
          <a:noFill/>
          <a:ln w="9525">
            <a:noFill/>
          </a:ln>
        </p:spPr>
      </p:pic>
      <p:pic>
        <p:nvPicPr>
          <p:cNvPr id="459782" name="Picture 6"/>
          <p:cNvPicPr>
            <a:picLocks noChangeAspect="1"/>
          </p:cNvPicPr>
          <p:nvPr/>
        </p:nvPicPr>
        <p:blipFill>
          <a:blip r:embed="rId2"/>
          <a:stretch>
            <a:fillRect/>
          </a:stretch>
        </p:blipFill>
        <p:spPr>
          <a:xfrm>
            <a:off x="3276600" y="2781300"/>
            <a:ext cx="2867025" cy="1695450"/>
          </a:xfrm>
          <a:prstGeom prst="rect">
            <a:avLst/>
          </a:prstGeom>
          <a:noFill/>
          <a:ln w="9525">
            <a:noFill/>
          </a:ln>
        </p:spPr>
      </p:pic>
      <p:pic>
        <p:nvPicPr>
          <p:cNvPr id="459783" name="Picture 7"/>
          <p:cNvPicPr>
            <a:picLocks noChangeAspect="1"/>
          </p:cNvPicPr>
          <p:nvPr/>
        </p:nvPicPr>
        <p:blipFill>
          <a:blip r:embed="rId3"/>
          <a:stretch>
            <a:fillRect/>
          </a:stretch>
        </p:blipFill>
        <p:spPr>
          <a:xfrm>
            <a:off x="6153150" y="2781300"/>
            <a:ext cx="2990850" cy="1525588"/>
          </a:xfrm>
          <a:prstGeom prst="rect">
            <a:avLst/>
          </a:prstGeom>
          <a:noFill/>
          <a:ln w="9525">
            <a:noFill/>
          </a:ln>
        </p:spPr>
      </p:pic>
      <p:sp>
        <p:nvSpPr>
          <p:cNvPr id="459785" name="Text Box 9"/>
          <p:cNvSpPr txBox="1"/>
          <p:nvPr/>
        </p:nvSpPr>
        <p:spPr>
          <a:xfrm>
            <a:off x="827088" y="4724400"/>
            <a:ext cx="2216150" cy="336550"/>
          </a:xfrm>
          <a:prstGeom prst="rect">
            <a:avLst/>
          </a:prstGeom>
          <a:noFill/>
          <a:ln w="9525">
            <a:noFill/>
          </a:ln>
        </p:spPr>
        <p:txBody>
          <a:bodyPr wrap="none">
            <a:spAutoFit/>
          </a:bodyPr>
          <a:p>
            <a:r>
              <a:rPr lang="zh-CN" altLang="en-US" sz="1600" dirty="0">
                <a:latin typeface="Arial" panose="020B0604020202020204" pitchFamily="34" charset="0"/>
              </a:rPr>
              <a:t>边际消费倾向递减规律</a:t>
            </a:r>
            <a:endParaRPr lang="zh-CN" altLang="en-US" sz="1600" dirty="0">
              <a:latin typeface="Arial" panose="020B0604020202020204" pitchFamily="34" charset="0"/>
            </a:endParaRPr>
          </a:p>
        </p:txBody>
      </p:sp>
      <p:sp>
        <p:nvSpPr>
          <p:cNvPr id="459786" name="Text Box 10"/>
          <p:cNvSpPr txBox="1"/>
          <p:nvPr/>
        </p:nvSpPr>
        <p:spPr>
          <a:xfrm>
            <a:off x="3708400" y="4724400"/>
            <a:ext cx="2216150" cy="336550"/>
          </a:xfrm>
          <a:prstGeom prst="rect">
            <a:avLst/>
          </a:prstGeom>
          <a:noFill/>
          <a:ln w="9525">
            <a:noFill/>
          </a:ln>
        </p:spPr>
        <p:txBody>
          <a:bodyPr wrap="none">
            <a:spAutoFit/>
          </a:bodyPr>
          <a:p>
            <a:pPr>
              <a:spcBef>
                <a:spcPct val="20000"/>
              </a:spcBef>
            </a:pPr>
            <a:r>
              <a:rPr lang="zh-CN" altLang="en-US" sz="1600" dirty="0">
                <a:latin typeface="Arial" panose="020B0604020202020204" pitchFamily="34" charset="0"/>
              </a:rPr>
              <a:t>投资边际收益递减规律</a:t>
            </a:r>
            <a:endParaRPr lang="zh-CN" altLang="en-US" dirty="0">
              <a:latin typeface="Arial" panose="020B0604020202020204" pitchFamily="34" charset="0"/>
            </a:endParaRPr>
          </a:p>
        </p:txBody>
      </p:sp>
      <p:sp>
        <p:nvSpPr>
          <p:cNvPr id="459787" name="Text Box 11"/>
          <p:cNvSpPr txBox="1"/>
          <p:nvPr/>
        </p:nvSpPr>
        <p:spPr>
          <a:xfrm>
            <a:off x="6443663" y="4724400"/>
            <a:ext cx="2216150" cy="336550"/>
          </a:xfrm>
          <a:prstGeom prst="rect">
            <a:avLst/>
          </a:prstGeom>
          <a:noFill/>
          <a:ln w="9525">
            <a:noFill/>
          </a:ln>
        </p:spPr>
        <p:txBody>
          <a:bodyPr wrap="none">
            <a:spAutoFit/>
          </a:bodyPr>
          <a:p>
            <a:r>
              <a:rPr lang="zh-CN" altLang="en-US" sz="1600" dirty="0">
                <a:latin typeface="Arial" panose="020B0604020202020204" pitchFamily="34" charset="0"/>
              </a:rPr>
              <a:t>灵活偏好与流动性陷阱</a:t>
            </a:r>
            <a:endParaRPr lang="zh-CN" altLang="en-US" sz="1600" dirty="0">
              <a:latin typeface="Arial" panose="020B0604020202020204" pitchFamily="34" charset="0"/>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459780">
                                            <p:txEl>
                                              <p:charRg st="0" end="17"/>
                                            </p:txEl>
                                          </p:spTgt>
                                        </p:tgtEl>
                                        <p:attrNameLst>
                                          <p:attrName>style.visibility</p:attrName>
                                        </p:attrNameLst>
                                      </p:cBhvr>
                                      <p:to>
                                        <p:strVal val="visible"/>
                                      </p:to>
                                    </p:set>
                                    <p:anim calcmode="lin" valueType="num">
                                      <p:cBhvr>
                                        <p:cTn id="7" dur="1000" decel="50000" fill="hold">
                                          <p:stCondLst>
                                            <p:cond delay="0"/>
                                          </p:stCondLst>
                                        </p:cTn>
                                        <p:tgtEl>
                                          <p:spTgt spid="459780">
                                            <p:txEl>
                                              <p:charRg st="0" end="17"/>
                                            </p:txEl>
                                          </p:spTgt>
                                        </p:tgtEl>
                                        <p:attrNameLst>
                                          <p:attrName>style.rotation</p:attrName>
                                        </p:attrNameLst>
                                      </p:cBhvr>
                                      <p:tavLst>
                                        <p:tav tm="0">
                                          <p:val>
                                            <p:fltVal val="-90.000000"/>
                                          </p:val>
                                        </p:tav>
                                        <p:tav tm="100000">
                                          <p:val>
                                            <p:fltVal val="0.000000"/>
                                          </p:val>
                                        </p:tav>
                                      </p:tavLst>
                                    </p:anim>
                                    <p:anim calcmode="lin" valueType="num">
                                      <p:cBhvr>
                                        <p:cTn id="8" dur="1000" decel="50000" fill="hold">
                                          <p:stCondLst>
                                            <p:cond delay="0"/>
                                          </p:stCondLst>
                                        </p:cTn>
                                        <p:tgtEl>
                                          <p:spTgt spid="459780">
                                            <p:txEl>
                                              <p:charRg st="0" end="17"/>
                                            </p:txEl>
                                          </p:spTgt>
                                        </p:tgtEl>
                                        <p:attrNameLst>
                                          <p:attrName>ppt_w</p:attrName>
                                        </p:attrNameLst>
                                      </p:cBhvr>
                                      <p:tavLst>
                                        <p:tav tm="0">
                                          <p:val>
                                            <p:strVal val="#ppt_w"/>
                                          </p:val>
                                        </p:tav>
                                        <p:tav tm="100000">
                                          <p:val>
                                            <p:strVal val="#ppt_w*.05"/>
                                          </p:val>
                                        </p:tav>
                                      </p:tavLst>
                                    </p:anim>
                                    <p:anim calcmode="lin" valueType="num">
                                      <p:cBhvr>
                                        <p:cTn id="9" dur="1000" accel="50000" fill="hold">
                                          <p:stCondLst>
                                            <p:cond delay="1000"/>
                                          </p:stCondLst>
                                        </p:cTn>
                                        <p:tgtEl>
                                          <p:spTgt spid="459780">
                                            <p:txEl>
                                              <p:charRg st="0" end="17"/>
                                            </p:txEl>
                                          </p:spTgt>
                                        </p:tgtEl>
                                        <p:attrNameLst>
                                          <p:attrName>ppt_w</p:attrName>
                                        </p:attrNameLst>
                                      </p:cBhvr>
                                      <p:tavLst>
                                        <p:tav tm="0">
                                          <p:val>
                                            <p:strVal val="#ppt_w*.05"/>
                                          </p:val>
                                        </p:tav>
                                        <p:tav tm="100000">
                                          <p:val>
                                            <p:strVal val="#ppt_w"/>
                                          </p:val>
                                        </p:tav>
                                      </p:tavLst>
                                    </p:anim>
                                    <p:anim calcmode="lin" valueType="num">
                                      <p:cBhvr>
                                        <p:cTn id="10" dur="2000" fill="hold"/>
                                        <p:tgtEl>
                                          <p:spTgt spid="459780">
                                            <p:txEl>
                                              <p:charRg st="0" end="17"/>
                                            </p:txEl>
                                          </p:spTgt>
                                        </p:tgtEl>
                                        <p:attrNameLst>
                                          <p:attrName>ppt_h</p:attrName>
                                        </p:attrNameLst>
                                      </p:cBhvr>
                                      <p:tavLst>
                                        <p:tav tm="0">
                                          <p:val>
                                            <p:strVal val="#ppt_h"/>
                                          </p:val>
                                        </p:tav>
                                        <p:tav tm="100000">
                                          <p:val>
                                            <p:strVal val="#ppt_h"/>
                                          </p:val>
                                        </p:tav>
                                      </p:tavLst>
                                    </p:anim>
                                    <p:anim calcmode="lin" valueType="num">
                                      <p:cBhvr>
                                        <p:cTn id="11" dur="1000" decel="50000" fill="hold">
                                          <p:stCondLst>
                                            <p:cond delay="0"/>
                                          </p:stCondLst>
                                        </p:cTn>
                                        <p:tgtEl>
                                          <p:spTgt spid="459780">
                                            <p:txEl>
                                              <p:charRg st="0" end="17"/>
                                            </p:txEl>
                                          </p:spTgt>
                                        </p:tgtEl>
                                        <p:attrNameLst>
                                          <p:attrName>ppt_x</p:attrName>
                                        </p:attrNameLst>
                                      </p:cBhvr>
                                      <p:tavLst>
                                        <p:tav tm="0">
                                          <p:val>
                                            <p:strVal val="#ppt_x+.4"/>
                                          </p:val>
                                        </p:tav>
                                        <p:tav tm="100000">
                                          <p:val>
                                            <p:strVal val="#ppt_x"/>
                                          </p:val>
                                        </p:tav>
                                      </p:tavLst>
                                    </p:anim>
                                    <p:anim calcmode="lin" valueType="num">
                                      <p:cBhvr>
                                        <p:cTn id="12" dur="1000" decel="50000" fill="hold">
                                          <p:stCondLst>
                                            <p:cond delay="0"/>
                                          </p:stCondLst>
                                        </p:cTn>
                                        <p:tgtEl>
                                          <p:spTgt spid="459780">
                                            <p:txEl>
                                              <p:charRg st="0" end="17"/>
                                            </p:txEl>
                                          </p:spTgt>
                                        </p:tgtEl>
                                        <p:attrNameLst>
                                          <p:attrName>ppt_y</p:attrName>
                                        </p:attrNameLst>
                                      </p:cBhvr>
                                      <p:tavLst>
                                        <p:tav tm="0">
                                          <p:val>
                                            <p:strVal val="#ppt_y-.2"/>
                                          </p:val>
                                        </p:tav>
                                        <p:tav tm="100000">
                                          <p:val>
                                            <p:strVal val="#ppt_y+.1"/>
                                          </p:val>
                                        </p:tav>
                                      </p:tavLst>
                                    </p:anim>
                                    <p:anim calcmode="lin" valueType="num">
                                      <p:cBhvr>
                                        <p:cTn id="13" dur="1000" accel="50000" fill="hold">
                                          <p:stCondLst>
                                            <p:cond delay="1000"/>
                                          </p:stCondLst>
                                        </p:cTn>
                                        <p:tgtEl>
                                          <p:spTgt spid="459780">
                                            <p:txEl>
                                              <p:charRg st="0" end="17"/>
                                            </p:txEl>
                                          </p:spTgt>
                                        </p:tgtEl>
                                        <p:attrNameLst>
                                          <p:attrName>ppt_y</p:attrName>
                                        </p:attrNameLst>
                                      </p:cBhvr>
                                      <p:tavLst>
                                        <p:tav tm="0">
                                          <p:val>
                                            <p:strVal val="#ppt_y+.1"/>
                                          </p:val>
                                        </p:tav>
                                        <p:tav tm="100000">
                                          <p:val>
                                            <p:strVal val="#ppt_y"/>
                                          </p:val>
                                        </p:tav>
                                      </p:tavLst>
                                    </p:anim>
                                    <p:animEffect transition="in" filter="fade">
                                      <p:cBhvr>
                                        <p:cTn id="14" dur="2000" decel="50000">
                                          <p:stCondLst>
                                            <p:cond delay="0"/>
                                          </p:stCondLst>
                                        </p:cTn>
                                        <p:tgtEl>
                                          <p:spTgt spid="459780">
                                            <p:txEl>
                                              <p:charRg st="0" end="17"/>
                                            </p:txEl>
                                          </p:spTgt>
                                        </p:tgtEl>
                                      </p:cBhvr>
                                    </p:animEffect>
                                  </p:childTnLst>
                                </p:cTn>
                              </p:par>
                              <p:par>
                                <p:cTn id="15" presetID="25" presetClass="entr" presetSubtype="0" fill="hold" nodeType="withEffect">
                                  <p:stCondLst>
                                    <p:cond delay="0"/>
                                  </p:stCondLst>
                                  <p:childTnLst>
                                    <p:set>
                                      <p:cBhvr>
                                        <p:cTn id="16" dur="1" fill="hold">
                                          <p:stCondLst>
                                            <p:cond delay="0"/>
                                          </p:stCondLst>
                                        </p:cTn>
                                        <p:tgtEl>
                                          <p:spTgt spid="459781"/>
                                        </p:tgtEl>
                                        <p:attrNameLst>
                                          <p:attrName>style.visibility</p:attrName>
                                        </p:attrNameLst>
                                      </p:cBhvr>
                                      <p:to>
                                        <p:strVal val="visible"/>
                                      </p:to>
                                    </p:set>
                                    <p:anim calcmode="lin" valueType="num">
                                      <p:cBhvr>
                                        <p:cTn id="17" dur="1000" decel="50000" fill="hold">
                                          <p:stCondLst>
                                            <p:cond delay="0"/>
                                          </p:stCondLst>
                                        </p:cTn>
                                        <p:tgtEl>
                                          <p:spTgt spid="459781"/>
                                        </p:tgtEl>
                                        <p:attrNameLst>
                                          <p:attrName>style.rotation</p:attrName>
                                        </p:attrNameLst>
                                      </p:cBhvr>
                                      <p:tavLst>
                                        <p:tav tm="0">
                                          <p:val>
                                            <p:fltVal val="-90.000000"/>
                                          </p:val>
                                        </p:tav>
                                        <p:tav tm="100000">
                                          <p:val>
                                            <p:fltVal val="0.000000"/>
                                          </p:val>
                                        </p:tav>
                                      </p:tavLst>
                                    </p:anim>
                                    <p:anim calcmode="lin" valueType="num">
                                      <p:cBhvr>
                                        <p:cTn id="18" dur="1000" decel="50000" fill="hold">
                                          <p:stCondLst>
                                            <p:cond delay="0"/>
                                          </p:stCondLst>
                                        </p:cTn>
                                        <p:tgtEl>
                                          <p:spTgt spid="459781"/>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459781"/>
                                        </p:tgtEl>
                                        <p:attrNameLst>
                                          <p:attrName>ppt_w</p:attrName>
                                        </p:attrNameLst>
                                      </p:cBhvr>
                                      <p:tavLst>
                                        <p:tav tm="0">
                                          <p:val>
                                            <p:strVal val="#ppt_w*.05"/>
                                          </p:val>
                                        </p:tav>
                                        <p:tav tm="100000">
                                          <p:val>
                                            <p:strVal val="#ppt_w"/>
                                          </p:val>
                                        </p:tav>
                                      </p:tavLst>
                                    </p:anim>
                                    <p:anim calcmode="lin" valueType="num">
                                      <p:cBhvr>
                                        <p:cTn id="20" dur="2000" fill="hold"/>
                                        <p:tgtEl>
                                          <p:spTgt spid="459781"/>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459781"/>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459781"/>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459781"/>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459781"/>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459785"/>
                                        </p:tgtEl>
                                        <p:attrNameLst>
                                          <p:attrName>style.visibility</p:attrName>
                                        </p:attrNameLst>
                                      </p:cBhvr>
                                      <p:to>
                                        <p:strVal val="visible"/>
                                      </p:to>
                                    </p:set>
                                    <p:anim calcmode="lin" valueType="num">
                                      <p:cBhvr>
                                        <p:cTn id="27" dur="1000" decel="50000" fill="hold">
                                          <p:stCondLst>
                                            <p:cond delay="0"/>
                                          </p:stCondLst>
                                        </p:cTn>
                                        <p:tgtEl>
                                          <p:spTgt spid="459785"/>
                                        </p:tgtEl>
                                        <p:attrNameLst>
                                          <p:attrName>style.rotation</p:attrName>
                                        </p:attrNameLst>
                                      </p:cBhvr>
                                      <p:tavLst>
                                        <p:tav tm="0">
                                          <p:val>
                                            <p:fltVal val="-90.000000"/>
                                          </p:val>
                                        </p:tav>
                                        <p:tav tm="100000">
                                          <p:val>
                                            <p:fltVal val="0.000000"/>
                                          </p:val>
                                        </p:tav>
                                      </p:tavLst>
                                    </p:anim>
                                    <p:anim calcmode="lin" valueType="num">
                                      <p:cBhvr>
                                        <p:cTn id="28" dur="1000" decel="50000" fill="hold">
                                          <p:stCondLst>
                                            <p:cond delay="0"/>
                                          </p:stCondLst>
                                        </p:cTn>
                                        <p:tgtEl>
                                          <p:spTgt spid="459785"/>
                                        </p:tgtEl>
                                        <p:attrNameLst>
                                          <p:attrName>ppt_w</p:attrName>
                                        </p:attrNameLst>
                                      </p:cBhvr>
                                      <p:tavLst>
                                        <p:tav tm="0">
                                          <p:val>
                                            <p:strVal val="#ppt_w"/>
                                          </p:val>
                                        </p:tav>
                                        <p:tav tm="100000">
                                          <p:val>
                                            <p:strVal val="#ppt_w*.05"/>
                                          </p:val>
                                        </p:tav>
                                      </p:tavLst>
                                    </p:anim>
                                    <p:anim calcmode="lin" valueType="num">
                                      <p:cBhvr>
                                        <p:cTn id="29" dur="1000" accel="50000" fill="hold">
                                          <p:stCondLst>
                                            <p:cond delay="1000"/>
                                          </p:stCondLst>
                                        </p:cTn>
                                        <p:tgtEl>
                                          <p:spTgt spid="459785"/>
                                        </p:tgtEl>
                                        <p:attrNameLst>
                                          <p:attrName>ppt_w</p:attrName>
                                        </p:attrNameLst>
                                      </p:cBhvr>
                                      <p:tavLst>
                                        <p:tav tm="0">
                                          <p:val>
                                            <p:strVal val="#ppt_w*.05"/>
                                          </p:val>
                                        </p:tav>
                                        <p:tav tm="100000">
                                          <p:val>
                                            <p:strVal val="#ppt_w"/>
                                          </p:val>
                                        </p:tav>
                                      </p:tavLst>
                                    </p:anim>
                                    <p:anim calcmode="lin" valueType="num">
                                      <p:cBhvr>
                                        <p:cTn id="30" dur="2000" fill="hold"/>
                                        <p:tgtEl>
                                          <p:spTgt spid="459785"/>
                                        </p:tgtEl>
                                        <p:attrNameLst>
                                          <p:attrName>ppt_h</p:attrName>
                                        </p:attrNameLst>
                                      </p:cBhvr>
                                      <p:tavLst>
                                        <p:tav tm="0">
                                          <p:val>
                                            <p:strVal val="#ppt_h"/>
                                          </p:val>
                                        </p:tav>
                                        <p:tav tm="100000">
                                          <p:val>
                                            <p:strVal val="#ppt_h"/>
                                          </p:val>
                                        </p:tav>
                                      </p:tavLst>
                                    </p:anim>
                                    <p:anim calcmode="lin" valueType="num">
                                      <p:cBhvr>
                                        <p:cTn id="31" dur="1000" decel="50000" fill="hold">
                                          <p:stCondLst>
                                            <p:cond delay="0"/>
                                          </p:stCondLst>
                                        </p:cTn>
                                        <p:tgtEl>
                                          <p:spTgt spid="459785"/>
                                        </p:tgtEl>
                                        <p:attrNameLst>
                                          <p:attrName>ppt_x</p:attrName>
                                        </p:attrNameLst>
                                      </p:cBhvr>
                                      <p:tavLst>
                                        <p:tav tm="0">
                                          <p:val>
                                            <p:strVal val="#ppt_x+.4"/>
                                          </p:val>
                                        </p:tav>
                                        <p:tav tm="100000">
                                          <p:val>
                                            <p:strVal val="#ppt_x"/>
                                          </p:val>
                                        </p:tav>
                                      </p:tavLst>
                                    </p:anim>
                                    <p:anim calcmode="lin" valueType="num">
                                      <p:cBhvr>
                                        <p:cTn id="32" dur="1000" decel="50000" fill="hold">
                                          <p:stCondLst>
                                            <p:cond delay="0"/>
                                          </p:stCondLst>
                                        </p:cTn>
                                        <p:tgtEl>
                                          <p:spTgt spid="459785"/>
                                        </p:tgtEl>
                                        <p:attrNameLst>
                                          <p:attrName>ppt_y</p:attrName>
                                        </p:attrNameLst>
                                      </p:cBhvr>
                                      <p:tavLst>
                                        <p:tav tm="0">
                                          <p:val>
                                            <p:strVal val="#ppt_y-.2"/>
                                          </p:val>
                                        </p:tav>
                                        <p:tav tm="100000">
                                          <p:val>
                                            <p:strVal val="#ppt_y+.1"/>
                                          </p:val>
                                        </p:tav>
                                      </p:tavLst>
                                    </p:anim>
                                    <p:anim calcmode="lin" valueType="num">
                                      <p:cBhvr>
                                        <p:cTn id="33" dur="1000" accel="50000" fill="hold">
                                          <p:stCondLst>
                                            <p:cond delay="1000"/>
                                          </p:stCondLst>
                                        </p:cTn>
                                        <p:tgtEl>
                                          <p:spTgt spid="459785"/>
                                        </p:tgtEl>
                                        <p:attrNameLst>
                                          <p:attrName>ppt_y</p:attrName>
                                        </p:attrNameLst>
                                      </p:cBhvr>
                                      <p:tavLst>
                                        <p:tav tm="0">
                                          <p:val>
                                            <p:strVal val="#ppt_y+.1"/>
                                          </p:val>
                                        </p:tav>
                                        <p:tav tm="100000">
                                          <p:val>
                                            <p:strVal val="#ppt_y"/>
                                          </p:val>
                                        </p:tav>
                                      </p:tavLst>
                                    </p:anim>
                                    <p:animEffect transition="in" filter="fade">
                                      <p:cBhvr>
                                        <p:cTn id="34" dur="2000" decel="50000">
                                          <p:stCondLst>
                                            <p:cond delay="0"/>
                                          </p:stCondLst>
                                        </p:cTn>
                                        <p:tgtEl>
                                          <p:spTgt spid="459785"/>
                                        </p:tgtEl>
                                      </p:cBhvr>
                                    </p:animEffect>
                                  </p:childTnLst>
                                </p:cTn>
                              </p:par>
                              <p:par>
                                <p:cTn id="35" presetID="25" presetClass="entr" presetSubtype="0" fill="hold" nodeType="withEffect">
                                  <p:stCondLst>
                                    <p:cond delay="0"/>
                                  </p:stCondLst>
                                  <p:childTnLst>
                                    <p:set>
                                      <p:cBhvr>
                                        <p:cTn id="36" dur="1" fill="hold">
                                          <p:stCondLst>
                                            <p:cond delay="0"/>
                                          </p:stCondLst>
                                        </p:cTn>
                                        <p:tgtEl>
                                          <p:spTgt spid="459782"/>
                                        </p:tgtEl>
                                        <p:attrNameLst>
                                          <p:attrName>style.visibility</p:attrName>
                                        </p:attrNameLst>
                                      </p:cBhvr>
                                      <p:to>
                                        <p:strVal val="visible"/>
                                      </p:to>
                                    </p:set>
                                    <p:anim calcmode="lin" valueType="num">
                                      <p:cBhvr>
                                        <p:cTn id="37" dur="1000" decel="50000" fill="hold">
                                          <p:stCondLst>
                                            <p:cond delay="0"/>
                                          </p:stCondLst>
                                        </p:cTn>
                                        <p:tgtEl>
                                          <p:spTgt spid="459782"/>
                                        </p:tgtEl>
                                        <p:attrNameLst>
                                          <p:attrName>style.rotation</p:attrName>
                                        </p:attrNameLst>
                                      </p:cBhvr>
                                      <p:tavLst>
                                        <p:tav tm="0">
                                          <p:val>
                                            <p:fltVal val="-90.000000"/>
                                          </p:val>
                                        </p:tav>
                                        <p:tav tm="100000">
                                          <p:val>
                                            <p:fltVal val="0.000000"/>
                                          </p:val>
                                        </p:tav>
                                      </p:tavLst>
                                    </p:anim>
                                    <p:anim calcmode="lin" valueType="num">
                                      <p:cBhvr>
                                        <p:cTn id="38" dur="1000" decel="50000" fill="hold">
                                          <p:stCondLst>
                                            <p:cond delay="0"/>
                                          </p:stCondLst>
                                        </p:cTn>
                                        <p:tgtEl>
                                          <p:spTgt spid="459782"/>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459782"/>
                                        </p:tgtEl>
                                        <p:attrNameLst>
                                          <p:attrName>ppt_w</p:attrName>
                                        </p:attrNameLst>
                                      </p:cBhvr>
                                      <p:tavLst>
                                        <p:tav tm="0">
                                          <p:val>
                                            <p:strVal val="#ppt_w*.05"/>
                                          </p:val>
                                        </p:tav>
                                        <p:tav tm="100000">
                                          <p:val>
                                            <p:strVal val="#ppt_w"/>
                                          </p:val>
                                        </p:tav>
                                      </p:tavLst>
                                    </p:anim>
                                    <p:anim calcmode="lin" valueType="num">
                                      <p:cBhvr>
                                        <p:cTn id="40" dur="2000" fill="hold"/>
                                        <p:tgtEl>
                                          <p:spTgt spid="459782"/>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459782"/>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459782"/>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459782"/>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459782"/>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459786"/>
                                        </p:tgtEl>
                                        <p:attrNameLst>
                                          <p:attrName>style.visibility</p:attrName>
                                        </p:attrNameLst>
                                      </p:cBhvr>
                                      <p:to>
                                        <p:strVal val="visible"/>
                                      </p:to>
                                    </p:set>
                                    <p:anim calcmode="lin" valueType="num">
                                      <p:cBhvr>
                                        <p:cTn id="47" dur="1000" decel="50000" fill="hold">
                                          <p:stCondLst>
                                            <p:cond delay="0"/>
                                          </p:stCondLst>
                                        </p:cTn>
                                        <p:tgtEl>
                                          <p:spTgt spid="459786"/>
                                        </p:tgtEl>
                                        <p:attrNameLst>
                                          <p:attrName>style.rotation</p:attrName>
                                        </p:attrNameLst>
                                      </p:cBhvr>
                                      <p:tavLst>
                                        <p:tav tm="0">
                                          <p:val>
                                            <p:fltVal val="-90.000000"/>
                                          </p:val>
                                        </p:tav>
                                        <p:tav tm="100000">
                                          <p:val>
                                            <p:fltVal val="0.000000"/>
                                          </p:val>
                                        </p:tav>
                                      </p:tavLst>
                                    </p:anim>
                                    <p:anim calcmode="lin" valueType="num">
                                      <p:cBhvr>
                                        <p:cTn id="48" dur="1000" decel="50000" fill="hold">
                                          <p:stCondLst>
                                            <p:cond delay="0"/>
                                          </p:stCondLst>
                                        </p:cTn>
                                        <p:tgtEl>
                                          <p:spTgt spid="459786"/>
                                        </p:tgtEl>
                                        <p:attrNameLst>
                                          <p:attrName>ppt_w</p:attrName>
                                        </p:attrNameLst>
                                      </p:cBhvr>
                                      <p:tavLst>
                                        <p:tav tm="0">
                                          <p:val>
                                            <p:strVal val="#ppt_w"/>
                                          </p:val>
                                        </p:tav>
                                        <p:tav tm="100000">
                                          <p:val>
                                            <p:strVal val="#ppt_w*.05"/>
                                          </p:val>
                                        </p:tav>
                                      </p:tavLst>
                                    </p:anim>
                                    <p:anim calcmode="lin" valueType="num">
                                      <p:cBhvr>
                                        <p:cTn id="49" dur="1000" accel="50000" fill="hold">
                                          <p:stCondLst>
                                            <p:cond delay="1000"/>
                                          </p:stCondLst>
                                        </p:cTn>
                                        <p:tgtEl>
                                          <p:spTgt spid="459786"/>
                                        </p:tgtEl>
                                        <p:attrNameLst>
                                          <p:attrName>ppt_w</p:attrName>
                                        </p:attrNameLst>
                                      </p:cBhvr>
                                      <p:tavLst>
                                        <p:tav tm="0">
                                          <p:val>
                                            <p:strVal val="#ppt_w*.05"/>
                                          </p:val>
                                        </p:tav>
                                        <p:tav tm="100000">
                                          <p:val>
                                            <p:strVal val="#ppt_w"/>
                                          </p:val>
                                        </p:tav>
                                      </p:tavLst>
                                    </p:anim>
                                    <p:anim calcmode="lin" valueType="num">
                                      <p:cBhvr>
                                        <p:cTn id="50" dur="2000" fill="hold"/>
                                        <p:tgtEl>
                                          <p:spTgt spid="459786"/>
                                        </p:tgtEl>
                                        <p:attrNameLst>
                                          <p:attrName>ppt_h</p:attrName>
                                        </p:attrNameLst>
                                      </p:cBhvr>
                                      <p:tavLst>
                                        <p:tav tm="0">
                                          <p:val>
                                            <p:strVal val="#ppt_h"/>
                                          </p:val>
                                        </p:tav>
                                        <p:tav tm="100000">
                                          <p:val>
                                            <p:strVal val="#ppt_h"/>
                                          </p:val>
                                        </p:tav>
                                      </p:tavLst>
                                    </p:anim>
                                    <p:anim calcmode="lin" valueType="num">
                                      <p:cBhvr>
                                        <p:cTn id="51" dur="1000" decel="50000" fill="hold">
                                          <p:stCondLst>
                                            <p:cond delay="0"/>
                                          </p:stCondLst>
                                        </p:cTn>
                                        <p:tgtEl>
                                          <p:spTgt spid="459786"/>
                                        </p:tgtEl>
                                        <p:attrNameLst>
                                          <p:attrName>ppt_x</p:attrName>
                                        </p:attrNameLst>
                                      </p:cBhvr>
                                      <p:tavLst>
                                        <p:tav tm="0">
                                          <p:val>
                                            <p:strVal val="#ppt_x+.4"/>
                                          </p:val>
                                        </p:tav>
                                        <p:tav tm="100000">
                                          <p:val>
                                            <p:strVal val="#ppt_x"/>
                                          </p:val>
                                        </p:tav>
                                      </p:tavLst>
                                    </p:anim>
                                    <p:anim calcmode="lin" valueType="num">
                                      <p:cBhvr>
                                        <p:cTn id="52" dur="1000" decel="50000" fill="hold">
                                          <p:stCondLst>
                                            <p:cond delay="0"/>
                                          </p:stCondLst>
                                        </p:cTn>
                                        <p:tgtEl>
                                          <p:spTgt spid="459786"/>
                                        </p:tgtEl>
                                        <p:attrNameLst>
                                          <p:attrName>ppt_y</p:attrName>
                                        </p:attrNameLst>
                                      </p:cBhvr>
                                      <p:tavLst>
                                        <p:tav tm="0">
                                          <p:val>
                                            <p:strVal val="#ppt_y-.2"/>
                                          </p:val>
                                        </p:tav>
                                        <p:tav tm="100000">
                                          <p:val>
                                            <p:strVal val="#ppt_y+.1"/>
                                          </p:val>
                                        </p:tav>
                                      </p:tavLst>
                                    </p:anim>
                                    <p:anim calcmode="lin" valueType="num">
                                      <p:cBhvr>
                                        <p:cTn id="53" dur="1000" accel="50000" fill="hold">
                                          <p:stCondLst>
                                            <p:cond delay="1000"/>
                                          </p:stCondLst>
                                        </p:cTn>
                                        <p:tgtEl>
                                          <p:spTgt spid="459786"/>
                                        </p:tgtEl>
                                        <p:attrNameLst>
                                          <p:attrName>ppt_y</p:attrName>
                                        </p:attrNameLst>
                                      </p:cBhvr>
                                      <p:tavLst>
                                        <p:tav tm="0">
                                          <p:val>
                                            <p:strVal val="#ppt_y+.1"/>
                                          </p:val>
                                        </p:tav>
                                        <p:tav tm="100000">
                                          <p:val>
                                            <p:strVal val="#ppt_y"/>
                                          </p:val>
                                        </p:tav>
                                      </p:tavLst>
                                    </p:anim>
                                    <p:animEffect transition="in" filter="fade">
                                      <p:cBhvr>
                                        <p:cTn id="54" dur="2000" decel="50000">
                                          <p:stCondLst>
                                            <p:cond delay="0"/>
                                          </p:stCondLst>
                                        </p:cTn>
                                        <p:tgtEl>
                                          <p:spTgt spid="459786"/>
                                        </p:tgtEl>
                                      </p:cBhvr>
                                    </p:animEffect>
                                  </p:childTnLst>
                                </p:cTn>
                              </p:par>
                              <p:par>
                                <p:cTn id="55" presetID="25" presetClass="entr" presetSubtype="0" fill="hold" nodeType="withEffect">
                                  <p:stCondLst>
                                    <p:cond delay="0"/>
                                  </p:stCondLst>
                                  <p:childTnLst>
                                    <p:set>
                                      <p:cBhvr>
                                        <p:cTn id="56" dur="1" fill="hold">
                                          <p:stCondLst>
                                            <p:cond delay="0"/>
                                          </p:stCondLst>
                                        </p:cTn>
                                        <p:tgtEl>
                                          <p:spTgt spid="459783"/>
                                        </p:tgtEl>
                                        <p:attrNameLst>
                                          <p:attrName>style.visibility</p:attrName>
                                        </p:attrNameLst>
                                      </p:cBhvr>
                                      <p:to>
                                        <p:strVal val="visible"/>
                                      </p:to>
                                    </p:set>
                                    <p:anim calcmode="lin" valueType="num">
                                      <p:cBhvr>
                                        <p:cTn id="57" dur="1000" decel="50000" fill="hold">
                                          <p:stCondLst>
                                            <p:cond delay="0"/>
                                          </p:stCondLst>
                                        </p:cTn>
                                        <p:tgtEl>
                                          <p:spTgt spid="459783"/>
                                        </p:tgtEl>
                                        <p:attrNameLst>
                                          <p:attrName>style.rotation</p:attrName>
                                        </p:attrNameLst>
                                      </p:cBhvr>
                                      <p:tavLst>
                                        <p:tav tm="0">
                                          <p:val>
                                            <p:fltVal val="-90.000000"/>
                                          </p:val>
                                        </p:tav>
                                        <p:tav tm="100000">
                                          <p:val>
                                            <p:fltVal val="0.000000"/>
                                          </p:val>
                                        </p:tav>
                                      </p:tavLst>
                                    </p:anim>
                                    <p:anim calcmode="lin" valueType="num">
                                      <p:cBhvr>
                                        <p:cTn id="58" dur="1000" decel="50000" fill="hold">
                                          <p:stCondLst>
                                            <p:cond delay="0"/>
                                          </p:stCondLst>
                                        </p:cTn>
                                        <p:tgtEl>
                                          <p:spTgt spid="459783"/>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459783"/>
                                        </p:tgtEl>
                                        <p:attrNameLst>
                                          <p:attrName>ppt_w</p:attrName>
                                        </p:attrNameLst>
                                      </p:cBhvr>
                                      <p:tavLst>
                                        <p:tav tm="0">
                                          <p:val>
                                            <p:strVal val="#ppt_w*.05"/>
                                          </p:val>
                                        </p:tav>
                                        <p:tav tm="100000">
                                          <p:val>
                                            <p:strVal val="#ppt_w"/>
                                          </p:val>
                                        </p:tav>
                                      </p:tavLst>
                                    </p:anim>
                                    <p:anim calcmode="lin" valueType="num">
                                      <p:cBhvr>
                                        <p:cTn id="60" dur="2000" fill="hold"/>
                                        <p:tgtEl>
                                          <p:spTgt spid="459783"/>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459783"/>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459783"/>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459783"/>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459783"/>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459787"/>
                                        </p:tgtEl>
                                        <p:attrNameLst>
                                          <p:attrName>style.visibility</p:attrName>
                                        </p:attrNameLst>
                                      </p:cBhvr>
                                      <p:to>
                                        <p:strVal val="visible"/>
                                      </p:to>
                                    </p:set>
                                    <p:anim calcmode="lin" valueType="num">
                                      <p:cBhvr>
                                        <p:cTn id="67" dur="1000" decel="50000" fill="hold">
                                          <p:stCondLst>
                                            <p:cond delay="0"/>
                                          </p:stCondLst>
                                        </p:cTn>
                                        <p:tgtEl>
                                          <p:spTgt spid="459787"/>
                                        </p:tgtEl>
                                        <p:attrNameLst>
                                          <p:attrName>style.rotation</p:attrName>
                                        </p:attrNameLst>
                                      </p:cBhvr>
                                      <p:tavLst>
                                        <p:tav tm="0">
                                          <p:val>
                                            <p:fltVal val="-90.000000"/>
                                          </p:val>
                                        </p:tav>
                                        <p:tav tm="100000">
                                          <p:val>
                                            <p:fltVal val="0.000000"/>
                                          </p:val>
                                        </p:tav>
                                      </p:tavLst>
                                    </p:anim>
                                    <p:anim calcmode="lin" valueType="num">
                                      <p:cBhvr>
                                        <p:cTn id="68" dur="1000" decel="50000" fill="hold">
                                          <p:stCondLst>
                                            <p:cond delay="0"/>
                                          </p:stCondLst>
                                        </p:cTn>
                                        <p:tgtEl>
                                          <p:spTgt spid="459787"/>
                                        </p:tgtEl>
                                        <p:attrNameLst>
                                          <p:attrName>ppt_w</p:attrName>
                                        </p:attrNameLst>
                                      </p:cBhvr>
                                      <p:tavLst>
                                        <p:tav tm="0">
                                          <p:val>
                                            <p:strVal val="#ppt_w"/>
                                          </p:val>
                                        </p:tav>
                                        <p:tav tm="100000">
                                          <p:val>
                                            <p:strVal val="#ppt_w*.05"/>
                                          </p:val>
                                        </p:tav>
                                      </p:tavLst>
                                    </p:anim>
                                    <p:anim calcmode="lin" valueType="num">
                                      <p:cBhvr>
                                        <p:cTn id="69" dur="1000" accel="50000" fill="hold">
                                          <p:stCondLst>
                                            <p:cond delay="1000"/>
                                          </p:stCondLst>
                                        </p:cTn>
                                        <p:tgtEl>
                                          <p:spTgt spid="459787"/>
                                        </p:tgtEl>
                                        <p:attrNameLst>
                                          <p:attrName>ppt_w</p:attrName>
                                        </p:attrNameLst>
                                      </p:cBhvr>
                                      <p:tavLst>
                                        <p:tav tm="0">
                                          <p:val>
                                            <p:strVal val="#ppt_w*.05"/>
                                          </p:val>
                                        </p:tav>
                                        <p:tav tm="100000">
                                          <p:val>
                                            <p:strVal val="#ppt_w"/>
                                          </p:val>
                                        </p:tav>
                                      </p:tavLst>
                                    </p:anim>
                                    <p:anim calcmode="lin" valueType="num">
                                      <p:cBhvr>
                                        <p:cTn id="70" dur="2000" fill="hold"/>
                                        <p:tgtEl>
                                          <p:spTgt spid="459787"/>
                                        </p:tgtEl>
                                        <p:attrNameLst>
                                          <p:attrName>ppt_h</p:attrName>
                                        </p:attrNameLst>
                                      </p:cBhvr>
                                      <p:tavLst>
                                        <p:tav tm="0">
                                          <p:val>
                                            <p:strVal val="#ppt_h"/>
                                          </p:val>
                                        </p:tav>
                                        <p:tav tm="100000">
                                          <p:val>
                                            <p:strVal val="#ppt_h"/>
                                          </p:val>
                                        </p:tav>
                                      </p:tavLst>
                                    </p:anim>
                                    <p:anim calcmode="lin" valueType="num">
                                      <p:cBhvr>
                                        <p:cTn id="71" dur="1000" decel="50000" fill="hold">
                                          <p:stCondLst>
                                            <p:cond delay="0"/>
                                          </p:stCondLst>
                                        </p:cTn>
                                        <p:tgtEl>
                                          <p:spTgt spid="459787"/>
                                        </p:tgtEl>
                                        <p:attrNameLst>
                                          <p:attrName>ppt_x</p:attrName>
                                        </p:attrNameLst>
                                      </p:cBhvr>
                                      <p:tavLst>
                                        <p:tav tm="0">
                                          <p:val>
                                            <p:strVal val="#ppt_x+.4"/>
                                          </p:val>
                                        </p:tav>
                                        <p:tav tm="100000">
                                          <p:val>
                                            <p:strVal val="#ppt_x"/>
                                          </p:val>
                                        </p:tav>
                                      </p:tavLst>
                                    </p:anim>
                                    <p:anim calcmode="lin" valueType="num">
                                      <p:cBhvr>
                                        <p:cTn id="72" dur="1000" decel="50000" fill="hold">
                                          <p:stCondLst>
                                            <p:cond delay="0"/>
                                          </p:stCondLst>
                                        </p:cTn>
                                        <p:tgtEl>
                                          <p:spTgt spid="459787"/>
                                        </p:tgtEl>
                                        <p:attrNameLst>
                                          <p:attrName>ppt_y</p:attrName>
                                        </p:attrNameLst>
                                      </p:cBhvr>
                                      <p:tavLst>
                                        <p:tav tm="0">
                                          <p:val>
                                            <p:strVal val="#ppt_y-.2"/>
                                          </p:val>
                                        </p:tav>
                                        <p:tav tm="100000">
                                          <p:val>
                                            <p:strVal val="#ppt_y+.1"/>
                                          </p:val>
                                        </p:tav>
                                      </p:tavLst>
                                    </p:anim>
                                    <p:anim calcmode="lin" valueType="num">
                                      <p:cBhvr>
                                        <p:cTn id="73" dur="1000" accel="50000" fill="hold">
                                          <p:stCondLst>
                                            <p:cond delay="1000"/>
                                          </p:stCondLst>
                                        </p:cTn>
                                        <p:tgtEl>
                                          <p:spTgt spid="459787"/>
                                        </p:tgtEl>
                                        <p:attrNameLst>
                                          <p:attrName>ppt_y</p:attrName>
                                        </p:attrNameLst>
                                      </p:cBhvr>
                                      <p:tavLst>
                                        <p:tav tm="0">
                                          <p:val>
                                            <p:strVal val="#ppt_y+.1"/>
                                          </p:val>
                                        </p:tav>
                                        <p:tav tm="100000">
                                          <p:val>
                                            <p:strVal val="#ppt_y"/>
                                          </p:val>
                                        </p:tav>
                                      </p:tavLst>
                                    </p:anim>
                                    <p:animEffect transition="in" filter="fade">
                                      <p:cBhvr>
                                        <p:cTn id="74" dur="2000" decel="50000">
                                          <p:stCondLst>
                                            <p:cond delay="0"/>
                                          </p:stCondLst>
                                        </p:cTn>
                                        <p:tgtEl>
                                          <p:spTgt spid="459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5" grpId="0"/>
      <p:bldP spid="459786" grpId="0"/>
      <p:bldP spid="4597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
          <p:cNvSpPr>
            <a:spLocks noGrp="1"/>
          </p:cNvSpPr>
          <p:nvPr>
            <p:ph type="title"/>
          </p:nvPr>
        </p:nvSpPr>
        <p:spPr>
          <a:xfrm>
            <a:off x="395288" y="476250"/>
            <a:ext cx="8424862" cy="1517650"/>
          </a:xfrm>
        </p:spPr>
        <p:txBody>
          <a:bodyPr vert="horz" wrap="square" lIns="91440" tIns="45720" rIns="91440" bIns="45720" anchor="ctr" anchorCtr="0"/>
          <a:p>
            <a:r>
              <a:rPr lang="zh-CN" altLang="en-US" dirty="0">
                <a:solidFill>
                  <a:schemeClr val="tx1"/>
                </a:solidFill>
                <a:latin typeface="黑体" panose="02010609060101010101" pitchFamily="49" charset="-122"/>
              </a:rPr>
              <a:t>第十三章   失业、通货膨胀和经济周期</a:t>
            </a:r>
            <a:endParaRPr lang="zh-CN" altLang="en-US" dirty="0"/>
          </a:p>
        </p:txBody>
      </p:sp>
      <p:sp>
        <p:nvSpPr>
          <p:cNvPr id="14339" name="内容占位符 2"/>
          <p:cNvSpPr>
            <a:spLocks noGrp="1"/>
          </p:cNvSpPr>
          <p:nvPr>
            <p:ph idx="1"/>
          </p:nvPr>
        </p:nvSpPr>
        <p:spPr>
          <a:xfrm>
            <a:off x="457200" y="1844675"/>
            <a:ext cx="8229600" cy="4281488"/>
          </a:xfrm>
        </p:spPr>
        <p:txBody>
          <a:bodyPr vert="horz" wrap="square" lIns="91440" tIns="45720" rIns="91440" bIns="45720" anchor="t" anchorCtr="0"/>
          <a:p>
            <a:pPr>
              <a:lnSpc>
                <a:spcPct val="150000"/>
              </a:lnSpc>
              <a:buNone/>
            </a:pPr>
            <a:r>
              <a:rPr lang="zh-CN" altLang="en-US" dirty="0">
                <a:solidFill>
                  <a:schemeClr val="tx1"/>
                </a:solidFill>
              </a:rPr>
              <a:t>第一节   失业</a:t>
            </a:r>
            <a:endParaRPr lang="en-US" altLang="zh-CN" dirty="0">
              <a:solidFill>
                <a:schemeClr val="tx1"/>
              </a:solidFill>
            </a:endParaRPr>
          </a:p>
          <a:p>
            <a:pPr>
              <a:lnSpc>
                <a:spcPct val="150000"/>
              </a:lnSpc>
              <a:buNone/>
            </a:pPr>
            <a:r>
              <a:rPr lang="zh-CN" altLang="en-US" dirty="0">
                <a:solidFill>
                  <a:schemeClr val="tx1"/>
                </a:solidFill>
              </a:rPr>
              <a:t>第二节   通货膨胀</a:t>
            </a:r>
            <a:endParaRPr lang="en-US" altLang="zh-CN" dirty="0">
              <a:solidFill>
                <a:schemeClr val="tx1"/>
              </a:solidFill>
            </a:endParaRPr>
          </a:p>
          <a:p>
            <a:pPr>
              <a:lnSpc>
                <a:spcPct val="150000"/>
              </a:lnSpc>
              <a:buNone/>
            </a:pPr>
            <a:r>
              <a:rPr lang="zh-CN" altLang="en-US" dirty="0">
                <a:solidFill>
                  <a:schemeClr val="tx1"/>
                </a:solidFill>
              </a:rPr>
              <a:t>第三节   经济周期</a:t>
            </a:r>
            <a:endParaRPr lang="en-US" altLang="zh-CN" dirty="0">
              <a:solidFill>
                <a:schemeClr val="tx1"/>
              </a:solidFill>
            </a:endParaRPr>
          </a:p>
          <a:p>
            <a:pPr>
              <a:lnSpc>
                <a:spcPct val="150000"/>
              </a:lnSpc>
              <a:buNone/>
            </a:pPr>
            <a:r>
              <a:rPr lang="zh-CN" altLang="en-US" dirty="0">
                <a:solidFill>
                  <a:schemeClr val="tx1"/>
                </a:solidFill>
              </a:rPr>
              <a:t>第四节   本章评析</a:t>
            </a:r>
            <a:r>
              <a:rPr lang="zh-CN" altLang="en-US" dirty="0"/>
              <a:t>    </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3"/>
          <p:cNvSpPr>
            <a:spLocks noGrp="1"/>
          </p:cNvSpPr>
          <p:nvPr>
            <p:ph idx="1"/>
          </p:nvPr>
        </p:nvSpPr>
        <p:spPr>
          <a:xfrm>
            <a:off x="250825" y="1268413"/>
            <a:ext cx="8642350" cy="4857750"/>
          </a:xfrm>
        </p:spPr>
        <p:txBody>
          <a:bodyPr vert="horz" wrap="square" lIns="91440" tIns="45720" rIns="91440" bIns="45720" anchor="t" anchorCtr="0"/>
          <a:p>
            <a:pPr lvl="1" eaLnBrk="1" hangingPunct="1">
              <a:lnSpc>
                <a:spcPct val="150000"/>
              </a:lnSpc>
              <a:buNone/>
            </a:pPr>
            <a:r>
              <a:rPr lang="zh-CN" altLang="en-US" dirty="0"/>
              <a:t>（三）新凯恩斯主义经济学对失业原因的解释</a:t>
            </a:r>
            <a:endParaRPr lang="zh-CN" altLang="en-US" dirty="0"/>
          </a:p>
          <a:p>
            <a:pPr lvl="2" eaLnBrk="1" hangingPunct="1">
              <a:lnSpc>
                <a:spcPct val="150000"/>
              </a:lnSpc>
              <a:buNone/>
            </a:pPr>
            <a:r>
              <a:rPr lang="zh-CN" altLang="en-US" dirty="0"/>
              <a:t>凯恩斯主义→工资和价格刚性假设</a:t>
            </a:r>
            <a:endParaRPr lang="en-US" altLang="zh-CN" dirty="0"/>
          </a:p>
          <a:p>
            <a:pPr lvl="2" eaLnBrk="1" hangingPunct="1">
              <a:lnSpc>
                <a:spcPct val="150000"/>
              </a:lnSpc>
              <a:buNone/>
            </a:pPr>
            <a:r>
              <a:rPr lang="zh-CN" altLang="en-US" dirty="0"/>
              <a:t>新凯恩斯主义→工资和价格黏性（</a:t>
            </a:r>
            <a:r>
              <a:rPr lang="en-US" altLang="zh-CN" dirty="0"/>
              <a:t>U</a:t>
            </a:r>
            <a:r>
              <a:rPr lang="zh-CN" altLang="en-US" dirty="0"/>
              <a:t>变动大，</a:t>
            </a:r>
            <a:r>
              <a:rPr lang="en-US" altLang="zh-CN" dirty="0"/>
              <a:t>w</a:t>
            </a:r>
            <a:r>
              <a:rPr lang="zh-CN" altLang="en-US" dirty="0"/>
              <a:t>变动小）</a:t>
            </a:r>
            <a:endParaRPr lang="en-US" altLang="zh-CN" dirty="0"/>
          </a:p>
          <a:p>
            <a:pPr lvl="2" eaLnBrk="1" hangingPunct="1">
              <a:lnSpc>
                <a:spcPct val="150000"/>
              </a:lnSpc>
              <a:buNone/>
            </a:pPr>
            <a:r>
              <a:rPr lang="en-US" altLang="zh-CN" dirty="0"/>
              <a:t>1</a:t>
            </a:r>
            <a:r>
              <a:rPr lang="zh-CN" altLang="en-US" dirty="0"/>
              <a:t>、劳动工资合同论</a:t>
            </a:r>
            <a:endParaRPr lang="zh-CN" altLang="en-US" dirty="0"/>
          </a:p>
          <a:p>
            <a:pPr lvl="2" eaLnBrk="1" hangingPunct="1">
              <a:lnSpc>
                <a:spcPct val="150000"/>
              </a:lnSpc>
              <a:buNone/>
            </a:pPr>
            <a:r>
              <a:rPr lang="en-US" altLang="zh-CN" dirty="0"/>
              <a:t>2</a:t>
            </a:r>
            <a:r>
              <a:rPr lang="zh-CN" altLang="en-US" dirty="0"/>
              <a:t>、隐含合同论</a:t>
            </a:r>
            <a:endParaRPr lang="zh-CN" altLang="en-US" dirty="0"/>
          </a:p>
          <a:p>
            <a:pPr lvl="2" eaLnBrk="1" hangingPunct="1">
              <a:lnSpc>
                <a:spcPct val="150000"/>
              </a:lnSpc>
              <a:buNone/>
            </a:pPr>
            <a:r>
              <a:rPr lang="en-US" altLang="zh-CN" dirty="0"/>
              <a:t>3</a:t>
            </a:r>
            <a:r>
              <a:rPr lang="zh-CN" altLang="en-US" dirty="0"/>
              <a:t>、“局内人</a:t>
            </a:r>
            <a:r>
              <a:rPr lang="en-US" altLang="zh-CN" dirty="0"/>
              <a:t>-</a:t>
            </a:r>
            <a:r>
              <a:rPr lang="zh-CN" altLang="en-US" dirty="0"/>
              <a:t>局外人”理论</a:t>
            </a:r>
            <a:endParaRPr lang="zh-CN" altLang="en-US" dirty="0"/>
          </a:p>
          <a:p>
            <a:pPr lvl="2" eaLnBrk="1" hangingPunct="1">
              <a:lnSpc>
                <a:spcPct val="150000"/>
              </a:lnSpc>
              <a:buNone/>
            </a:pPr>
            <a:r>
              <a:rPr lang="en-US" altLang="zh-CN" dirty="0"/>
              <a:t>4</a:t>
            </a:r>
            <a:r>
              <a:rPr lang="zh-CN" altLang="en-US" dirty="0"/>
              <a:t>、效率工资理论</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矩形 3"/>
          <p:cNvSpPr/>
          <p:nvPr/>
        </p:nvSpPr>
        <p:spPr>
          <a:xfrm>
            <a:off x="250825" y="836613"/>
            <a:ext cx="8497888" cy="2706687"/>
          </a:xfrm>
          <a:prstGeom prst="rect">
            <a:avLst/>
          </a:prstGeom>
          <a:noFill/>
          <a:ln w="9525">
            <a:noFill/>
          </a:ln>
        </p:spPr>
        <p:txBody>
          <a:bodyPr>
            <a:spAutoFit/>
          </a:bodyPr>
          <a:p>
            <a:pPr lvl="1" eaLnBrk="1" hangingPunct="1">
              <a:lnSpc>
                <a:spcPct val="120000"/>
              </a:lnSpc>
            </a:pPr>
            <a:r>
              <a:rPr lang="zh-CN" altLang="en-US" sz="2800" b="0" dirty="0">
                <a:latin typeface="Arial" panose="020B0604020202020204" pitchFamily="34" charset="0"/>
              </a:rPr>
              <a:t>（四）现代货币主义对失业原因的解释</a:t>
            </a:r>
            <a:endParaRPr lang="zh-CN" altLang="en-US" sz="2800" b="0" dirty="0">
              <a:latin typeface="Arial" panose="020B0604020202020204" pitchFamily="34" charset="0"/>
            </a:endParaRPr>
          </a:p>
          <a:p>
            <a:pPr lvl="2" eaLnBrk="1" hangingPunct="1">
              <a:lnSpc>
                <a:spcPct val="200000"/>
              </a:lnSpc>
            </a:pPr>
            <a:r>
              <a:rPr lang="zh-CN" altLang="en-US" sz="2400" b="0" dirty="0">
                <a:latin typeface="Arial" panose="020B0604020202020204" pitchFamily="34" charset="0"/>
              </a:rPr>
              <a:t>  “自然失业率”假说：在没有货币因素干扰的情况下</a:t>
            </a:r>
            <a:r>
              <a:rPr lang="en-US" altLang="zh-CN" sz="2400" b="0" dirty="0">
                <a:latin typeface="Arial" panose="020B0604020202020204" pitchFamily="34" charset="0"/>
              </a:rPr>
              <a:t>,</a:t>
            </a:r>
            <a:r>
              <a:rPr lang="zh-CN" altLang="en-US" sz="2400" b="0" dirty="0">
                <a:highlight>
                  <a:srgbClr val="FFFF00"/>
                </a:highlight>
                <a:latin typeface="Arial" panose="020B0604020202020204" pitchFamily="34" charset="0"/>
              </a:rPr>
              <a:t>劳动力市场和商品市场的自发供求力量</a:t>
            </a:r>
            <a:r>
              <a:rPr lang="zh-CN" altLang="en-US" sz="2400" b="0" dirty="0">
                <a:latin typeface="Arial" panose="020B0604020202020204" pitchFamily="34" charset="0"/>
              </a:rPr>
              <a:t>发挥作用时应有的、处于均衡状态下的失业率。</a:t>
            </a:r>
            <a:endParaRPr lang="zh-CN" altLang="en-US" sz="2400" b="0" dirty="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3"/>
          <p:cNvSpPr>
            <a:spLocks noGrp="1"/>
          </p:cNvSpPr>
          <p:nvPr>
            <p:ph idx="1"/>
          </p:nvPr>
        </p:nvSpPr>
        <p:spPr/>
        <p:txBody>
          <a:bodyPr vert="horz" wrap="square" lIns="91440" tIns="45720" rIns="91440" bIns="45720" anchor="t" anchorCtr="0"/>
          <a:p>
            <a:pPr eaLnBrk="1" hangingPunct="1">
              <a:buNone/>
            </a:pPr>
            <a:r>
              <a:rPr lang="zh-CN" altLang="en-US" dirty="0"/>
              <a:t>五、失业的影响和奥肯定律</a:t>
            </a:r>
            <a:endParaRPr lang="zh-CN" altLang="en-US" dirty="0"/>
          </a:p>
          <a:p>
            <a:pPr lvl="1" eaLnBrk="1" hangingPunct="1">
              <a:buNone/>
            </a:pPr>
            <a:r>
              <a:rPr lang="zh-CN" altLang="en-US" dirty="0"/>
              <a:t>（一）失业的影响</a:t>
            </a:r>
            <a:endParaRPr lang="zh-CN" altLang="en-US" dirty="0"/>
          </a:p>
          <a:p>
            <a:pPr lvl="2" eaLnBrk="1" hangingPunct="1">
              <a:lnSpc>
                <a:spcPct val="150000"/>
              </a:lnSpc>
              <a:buNone/>
            </a:pPr>
            <a:r>
              <a:rPr lang="en-US" altLang="zh-CN" dirty="0"/>
              <a:t>1</a:t>
            </a:r>
            <a:r>
              <a:rPr lang="zh-CN" altLang="en-US" dirty="0"/>
              <a:t>、给个人和家庭带来物质和精神的负面影响。</a:t>
            </a:r>
            <a:endParaRPr lang="zh-CN" altLang="en-US" dirty="0"/>
          </a:p>
          <a:p>
            <a:pPr lvl="2" eaLnBrk="1" hangingPunct="1">
              <a:lnSpc>
                <a:spcPct val="150000"/>
              </a:lnSpc>
              <a:buNone/>
            </a:pPr>
            <a:r>
              <a:rPr lang="en-US" altLang="zh-CN" dirty="0"/>
              <a:t>2</a:t>
            </a:r>
            <a:r>
              <a:rPr lang="zh-CN" altLang="en-US" dirty="0"/>
              <a:t>、影响社会稳定。</a:t>
            </a:r>
            <a:endParaRPr lang="zh-CN" altLang="en-US" dirty="0"/>
          </a:p>
          <a:p>
            <a:pPr lvl="2" eaLnBrk="1" hangingPunct="1">
              <a:lnSpc>
                <a:spcPct val="150000"/>
              </a:lnSpc>
              <a:buNone/>
            </a:pPr>
            <a:r>
              <a:rPr lang="en-US" altLang="zh-CN" dirty="0"/>
              <a:t>3</a:t>
            </a:r>
            <a:r>
              <a:rPr lang="zh-CN" altLang="en-US" dirty="0"/>
              <a:t>、对经济带来负面影响：</a:t>
            </a:r>
            <a:endParaRPr lang="en-US" altLang="zh-CN" dirty="0"/>
          </a:p>
          <a:p>
            <a:pPr lvl="2" eaLnBrk="1" hangingPunct="1">
              <a:lnSpc>
                <a:spcPct val="150000"/>
              </a:lnSpc>
              <a:buNone/>
            </a:pPr>
            <a:r>
              <a:rPr lang="zh-CN" altLang="en-US" dirty="0"/>
              <a:t>     增加经济运行成本；</a:t>
            </a:r>
            <a:endParaRPr lang="en-US" altLang="zh-CN" dirty="0"/>
          </a:p>
          <a:p>
            <a:pPr lvl="2" eaLnBrk="1" hangingPunct="1">
              <a:lnSpc>
                <a:spcPct val="150000"/>
              </a:lnSpc>
              <a:buNone/>
            </a:pPr>
            <a:r>
              <a:rPr lang="zh-CN" altLang="en-US" dirty="0"/>
              <a:t>     带来产出损失；</a:t>
            </a:r>
            <a:endParaRPr lang="en-US" altLang="zh-CN" dirty="0"/>
          </a:p>
          <a:p>
            <a:pPr lvl="2" eaLnBrk="1" hangingPunct="1">
              <a:lnSpc>
                <a:spcPct val="150000"/>
              </a:lnSpc>
              <a:buNone/>
            </a:pPr>
            <a:r>
              <a:rPr lang="zh-CN" altLang="en-US" dirty="0"/>
              <a:t>     影响社会信心，加重社会经济的不景气。</a:t>
            </a:r>
            <a:endParaRPr lang="zh-CN" altLang="en-US" dirty="0"/>
          </a:p>
          <a:p>
            <a:pPr lvl="2" eaLnBrk="1" hangingPunct="1"/>
            <a:endParaRPr lang="en-US" altLang="zh-CN" dirty="0"/>
          </a:p>
        </p:txBody>
      </p:sp>
      <p:sp>
        <p:nvSpPr>
          <p:cNvPr id="33795"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第一节  失业</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6" name="Rectangle 3"/>
          <p:cNvSpPr>
            <a:spLocks noGrp="1"/>
          </p:cNvSpPr>
          <p:nvPr>
            <p:ph idx="1"/>
          </p:nvPr>
        </p:nvSpPr>
        <p:spPr>
          <a:xfrm>
            <a:off x="114300" y="1341438"/>
            <a:ext cx="8778875" cy="4784725"/>
          </a:xfrm>
        </p:spPr>
        <p:txBody>
          <a:bodyPr vert="horz" wrap="square" lIns="91440" tIns="45720" rIns="91440" bIns="45720" anchor="t" anchorCtr="0"/>
          <a:p>
            <a:pPr lvl="1" eaLnBrk="1" hangingPunct="1">
              <a:buNone/>
            </a:pPr>
            <a:r>
              <a:rPr lang="zh-CN" altLang="en-US" sz="3200" b="1" dirty="0"/>
              <a:t>（二）</a:t>
            </a:r>
            <a:r>
              <a:rPr lang="zh-CN" altLang="en-US" sz="3200" b="1" dirty="0">
                <a:highlight>
                  <a:srgbClr val="FFFF00"/>
                </a:highlight>
              </a:rPr>
              <a:t>奥肯定律</a:t>
            </a:r>
            <a:endParaRPr lang="zh-CN" altLang="en-US" sz="3200" b="1" dirty="0"/>
          </a:p>
          <a:p>
            <a:pPr lvl="2" eaLnBrk="1" hangingPunct="1">
              <a:lnSpc>
                <a:spcPct val="150000"/>
              </a:lnSpc>
              <a:buNone/>
            </a:pPr>
            <a:r>
              <a:rPr lang="en-US" altLang="zh-CN" dirty="0"/>
              <a:t>1</a:t>
            </a:r>
            <a:r>
              <a:rPr lang="zh-CN" altLang="en-US" dirty="0"/>
              <a:t>、该经验定律认为</a:t>
            </a:r>
            <a:r>
              <a:rPr lang="en-US" altLang="zh-CN" dirty="0"/>
              <a:t>,</a:t>
            </a:r>
            <a:r>
              <a:rPr lang="zh-CN" altLang="en-US" dirty="0"/>
              <a:t>在美国</a:t>
            </a:r>
            <a:r>
              <a:rPr lang="en-US" altLang="zh-CN" dirty="0"/>
              <a:t>,</a:t>
            </a:r>
            <a:r>
              <a:rPr lang="zh-CN" altLang="en-US" dirty="0"/>
              <a:t>如果失业率每高于自然失业率</a:t>
            </a:r>
            <a:r>
              <a:rPr lang="en-US" altLang="zh-CN" dirty="0"/>
              <a:t>1</a:t>
            </a:r>
            <a:r>
              <a:rPr lang="zh-CN" altLang="en-US" dirty="0"/>
              <a:t>个百分点</a:t>
            </a:r>
            <a:r>
              <a:rPr lang="en-US" altLang="zh-CN" dirty="0"/>
              <a:t>,</a:t>
            </a:r>
            <a:r>
              <a:rPr lang="zh-CN" altLang="en-US" dirty="0"/>
              <a:t>实际产出将会低于潜在产出的</a:t>
            </a:r>
            <a:r>
              <a:rPr lang="en-US" altLang="zh-CN" dirty="0"/>
              <a:t>2%</a:t>
            </a:r>
            <a:r>
              <a:rPr lang="zh-CN" altLang="en-US" dirty="0"/>
              <a:t>。</a:t>
            </a:r>
            <a:endParaRPr lang="zh-CN" altLang="en-US" dirty="0"/>
          </a:p>
          <a:p>
            <a:pPr lvl="2" eaLnBrk="1" hangingPunct="1">
              <a:lnSpc>
                <a:spcPct val="150000"/>
              </a:lnSpc>
              <a:buNone/>
            </a:pPr>
            <a:r>
              <a:rPr lang="en-US" altLang="zh-CN" dirty="0"/>
              <a:t>2</a:t>
            </a:r>
            <a:r>
              <a:rPr lang="zh-CN" altLang="en-US" dirty="0"/>
              <a:t>、奥肯定律的公式表达：</a:t>
            </a:r>
            <a:endParaRPr lang="zh-CN" altLang="en-US" dirty="0"/>
          </a:p>
          <a:p>
            <a:pPr lvl="2" eaLnBrk="1" hangingPunct="1"/>
            <a:endParaRPr lang="zh-CN" altLang="en-US" dirty="0"/>
          </a:p>
          <a:p>
            <a:pPr lvl="2" eaLnBrk="1" hangingPunct="1"/>
            <a:endParaRPr lang="zh-CN" altLang="en-US" dirty="0"/>
          </a:p>
          <a:p>
            <a:pPr lvl="2" eaLnBrk="1" hangingPunct="1">
              <a:lnSpc>
                <a:spcPct val="150000"/>
              </a:lnSpc>
              <a:buNone/>
            </a:pPr>
            <a:r>
              <a:rPr lang="zh-CN" altLang="en-US" dirty="0"/>
              <a:t>   其中    为实际产出，   为潜在产出，  为失业率，   为自然失业率，  为大于零的参数。</a:t>
            </a:r>
            <a:endParaRPr lang="zh-CN" altLang="en-US" dirty="0"/>
          </a:p>
          <a:p>
            <a:pPr lvl="2" eaLnBrk="1" hangingPunct="1"/>
            <a:endParaRPr lang="en-US" altLang="zh-CN" dirty="0"/>
          </a:p>
        </p:txBody>
      </p:sp>
      <p:graphicFrame>
        <p:nvGraphicFramePr>
          <p:cNvPr id="2050" name="Object 4"/>
          <p:cNvGraphicFramePr/>
          <p:nvPr/>
        </p:nvGraphicFramePr>
        <p:xfrm>
          <a:off x="3348038" y="3644900"/>
          <a:ext cx="2978150" cy="863600"/>
        </p:xfrm>
        <a:graphic>
          <a:graphicData uri="http://schemas.openxmlformats.org/presentationml/2006/ole">
            <mc:AlternateContent xmlns:mc="http://schemas.openxmlformats.org/markup-compatibility/2006">
              <mc:Choice xmlns:v="urn:schemas-microsoft-com:vml" Requires="v">
                <p:oleObj spid="_x0000_s3078" name="" r:id="rId1" imgW="1269365" imgH="469900" progId="Equation.DSMT4">
                  <p:embed/>
                </p:oleObj>
              </mc:Choice>
              <mc:Fallback>
                <p:oleObj name="" r:id="rId1" imgW="1269365" imgH="469900" progId="Equation.DSMT4">
                  <p:embed/>
                  <p:pic>
                    <p:nvPicPr>
                      <p:cNvPr id="0" name="图片 3077"/>
                      <p:cNvPicPr/>
                      <p:nvPr/>
                    </p:nvPicPr>
                    <p:blipFill>
                      <a:blip r:embed="rId2"/>
                      <a:stretch>
                        <a:fillRect/>
                      </a:stretch>
                    </p:blipFill>
                    <p:spPr>
                      <a:xfrm>
                        <a:off x="3348038" y="3644900"/>
                        <a:ext cx="2978150" cy="863600"/>
                      </a:xfrm>
                      <a:prstGeom prst="rect">
                        <a:avLst/>
                      </a:prstGeom>
                      <a:noFill/>
                      <a:ln w="38100">
                        <a:noFill/>
                        <a:miter/>
                      </a:ln>
                    </p:spPr>
                  </p:pic>
                </p:oleObj>
              </mc:Fallback>
            </mc:AlternateContent>
          </a:graphicData>
        </a:graphic>
      </p:graphicFrame>
      <p:graphicFrame>
        <p:nvGraphicFramePr>
          <p:cNvPr id="2051" name="Object 5"/>
          <p:cNvGraphicFramePr/>
          <p:nvPr/>
        </p:nvGraphicFramePr>
        <p:xfrm>
          <a:off x="1979613" y="4724400"/>
          <a:ext cx="292100" cy="344488"/>
        </p:xfrm>
        <a:graphic>
          <a:graphicData uri="http://schemas.openxmlformats.org/presentationml/2006/ole">
            <mc:AlternateContent xmlns:mc="http://schemas.openxmlformats.org/markup-compatibility/2006">
              <mc:Choice xmlns:v="urn:schemas-microsoft-com:vml" Requires="v">
                <p:oleObj spid="_x0000_s3077" name="" r:id="rId3" imgW="139700" imgH="165100" progId="Equation.DSMT4">
                  <p:embed/>
                </p:oleObj>
              </mc:Choice>
              <mc:Fallback>
                <p:oleObj name="" r:id="rId3" imgW="139700" imgH="165100" progId="Equation.DSMT4">
                  <p:embed/>
                  <p:pic>
                    <p:nvPicPr>
                      <p:cNvPr id="0" name="图片 3076"/>
                      <p:cNvPicPr/>
                      <p:nvPr/>
                    </p:nvPicPr>
                    <p:blipFill>
                      <a:blip r:embed="rId4"/>
                      <a:stretch>
                        <a:fillRect/>
                      </a:stretch>
                    </p:blipFill>
                    <p:spPr>
                      <a:xfrm>
                        <a:off x="1979613" y="4724400"/>
                        <a:ext cx="292100" cy="344488"/>
                      </a:xfrm>
                      <a:prstGeom prst="rect">
                        <a:avLst/>
                      </a:prstGeom>
                      <a:noFill/>
                      <a:ln w="38100">
                        <a:noFill/>
                        <a:miter/>
                      </a:ln>
                    </p:spPr>
                  </p:pic>
                </p:oleObj>
              </mc:Fallback>
            </mc:AlternateContent>
          </a:graphicData>
        </a:graphic>
      </p:graphicFrame>
      <p:graphicFrame>
        <p:nvGraphicFramePr>
          <p:cNvPr id="2052" name="Object 10"/>
          <p:cNvGraphicFramePr/>
          <p:nvPr/>
        </p:nvGraphicFramePr>
        <p:xfrm>
          <a:off x="3995738" y="4652963"/>
          <a:ext cx="371475" cy="574675"/>
        </p:xfrm>
        <a:graphic>
          <a:graphicData uri="http://schemas.openxmlformats.org/presentationml/2006/ole">
            <mc:AlternateContent xmlns:mc="http://schemas.openxmlformats.org/markup-compatibility/2006">
              <mc:Choice xmlns:v="urn:schemas-microsoft-com:vml" Requires="v">
                <p:oleObj spid="_x0000_s3080" name="" r:id="rId5" imgW="177800" imgH="240665" progId="Equation.DSMT4">
                  <p:embed/>
                </p:oleObj>
              </mc:Choice>
              <mc:Fallback>
                <p:oleObj name="" r:id="rId5" imgW="177800" imgH="240665" progId="Equation.DSMT4">
                  <p:embed/>
                  <p:pic>
                    <p:nvPicPr>
                      <p:cNvPr id="0" name="图片 3079"/>
                      <p:cNvPicPr/>
                      <p:nvPr/>
                    </p:nvPicPr>
                    <p:blipFill>
                      <a:blip r:embed="rId6"/>
                      <a:stretch>
                        <a:fillRect/>
                      </a:stretch>
                    </p:blipFill>
                    <p:spPr>
                      <a:xfrm>
                        <a:off x="3995738" y="4652963"/>
                        <a:ext cx="371475" cy="574675"/>
                      </a:xfrm>
                      <a:prstGeom prst="rect">
                        <a:avLst/>
                      </a:prstGeom>
                      <a:noFill/>
                      <a:ln w="38100">
                        <a:noFill/>
                        <a:miter/>
                      </a:ln>
                    </p:spPr>
                  </p:pic>
                </p:oleObj>
              </mc:Fallback>
            </mc:AlternateContent>
          </a:graphicData>
        </a:graphic>
      </p:graphicFrame>
      <p:graphicFrame>
        <p:nvGraphicFramePr>
          <p:cNvPr id="2053" name="Object 13"/>
          <p:cNvGraphicFramePr/>
          <p:nvPr/>
        </p:nvGraphicFramePr>
        <p:xfrm>
          <a:off x="6084888" y="4724400"/>
          <a:ext cx="265112" cy="365125"/>
        </p:xfrm>
        <a:graphic>
          <a:graphicData uri="http://schemas.openxmlformats.org/presentationml/2006/ole">
            <mc:AlternateContent xmlns:mc="http://schemas.openxmlformats.org/markup-compatibility/2006">
              <mc:Choice xmlns:v="urn:schemas-microsoft-com:vml" Requires="v">
                <p:oleObj spid="_x0000_s3079" name="" r:id="rId7" imgW="127000" imgH="139700" progId="Equation.DSMT4">
                  <p:embed/>
                </p:oleObj>
              </mc:Choice>
              <mc:Fallback>
                <p:oleObj name="" r:id="rId7" imgW="127000" imgH="139700" progId="Equation.DSMT4">
                  <p:embed/>
                  <p:pic>
                    <p:nvPicPr>
                      <p:cNvPr id="0" name="图片 3078"/>
                      <p:cNvPicPr/>
                      <p:nvPr/>
                    </p:nvPicPr>
                    <p:blipFill>
                      <a:blip r:embed="rId8"/>
                      <a:stretch>
                        <a:fillRect/>
                      </a:stretch>
                    </p:blipFill>
                    <p:spPr>
                      <a:xfrm>
                        <a:off x="6084888" y="4724400"/>
                        <a:ext cx="265112" cy="365125"/>
                      </a:xfrm>
                      <a:prstGeom prst="rect">
                        <a:avLst/>
                      </a:prstGeom>
                      <a:noFill/>
                      <a:ln w="38100">
                        <a:noFill/>
                        <a:miter/>
                      </a:ln>
                    </p:spPr>
                  </p:pic>
                </p:oleObj>
              </mc:Fallback>
            </mc:AlternateContent>
          </a:graphicData>
        </a:graphic>
      </p:graphicFrame>
      <p:graphicFrame>
        <p:nvGraphicFramePr>
          <p:cNvPr id="2054" name="Object 16"/>
          <p:cNvGraphicFramePr/>
          <p:nvPr/>
        </p:nvGraphicFramePr>
        <p:xfrm>
          <a:off x="7740650" y="4633913"/>
          <a:ext cx="431800" cy="450850"/>
        </p:xfrm>
        <a:graphic>
          <a:graphicData uri="http://schemas.openxmlformats.org/presentationml/2006/ole">
            <mc:AlternateContent xmlns:mc="http://schemas.openxmlformats.org/markup-compatibility/2006">
              <mc:Choice xmlns:v="urn:schemas-microsoft-com:vml" Requires="v">
                <p:oleObj spid="_x0000_s3081" name="" r:id="rId9" imgW="165100" imgH="203200" progId="Equation.DSMT4">
                  <p:embed/>
                </p:oleObj>
              </mc:Choice>
              <mc:Fallback>
                <p:oleObj name="" r:id="rId9" imgW="165100" imgH="203200" progId="Equation.DSMT4">
                  <p:embed/>
                  <p:pic>
                    <p:nvPicPr>
                      <p:cNvPr id="0" name="图片 3080"/>
                      <p:cNvPicPr/>
                      <p:nvPr/>
                    </p:nvPicPr>
                    <p:blipFill>
                      <a:blip r:embed="rId10"/>
                      <a:stretch>
                        <a:fillRect/>
                      </a:stretch>
                    </p:blipFill>
                    <p:spPr>
                      <a:xfrm>
                        <a:off x="7740650" y="4633913"/>
                        <a:ext cx="431800" cy="450850"/>
                      </a:xfrm>
                      <a:prstGeom prst="rect">
                        <a:avLst/>
                      </a:prstGeom>
                      <a:noFill/>
                      <a:ln w="38100">
                        <a:noFill/>
                        <a:miter/>
                      </a:ln>
                    </p:spPr>
                  </p:pic>
                </p:oleObj>
              </mc:Fallback>
            </mc:AlternateContent>
          </a:graphicData>
        </a:graphic>
      </p:graphicFrame>
      <p:graphicFrame>
        <p:nvGraphicFramePr>
          <p:cNvPr id="2055" name="Object 19"/>
          <p:cNvGraphicFramePr/>
          <p:nvPr/>
        </p:nvGraphicFramePr>
        <p:xfrm>
          <a:off x="2700338" y="5300663"/>
          <a:ext cx="392112" cy="360362"/>
        </p:xfrm>
        <a:graphic>
          <a:graphicData uri="http://schemas.openxmlformats.org/presentationml/2006/ole">
            <mc:AlternateContent xmlns:mc="http://schemas.openxmlformats.org/markup-compatibility/2006">
              <mc:Choice xmlns:v="urn:schemas-microsoft-com:vml" Requires="v">
                <p:oleObj spid="_x0000_s3076" name="" r:id="rId11" imgW="152400" imgH="139700" progId="Equation.DSMT4">
                  <p:embed/>
                </p:oleObj>
              </mc:Choice>
              <mc:Fallback>
                <p:oleObj name="" r:id="rId11" imgW="152400" imgH="139700" progId="Equation.DSMT4">
                  <p:embed/>
                  <p:pic>
                    <p:nvPicPr>
                      <p:cNvPr id="0" name="图片 3075"/>
                      <p:cNvPicPr/>
                      <p:nvPr/>
                    </p:nvPicPr>
                    <p:blipFill>
                      <a:blip r:embed="rId12"/>
                      <a:stretch>
                        <a:fillRect/>
                      </a:stretch>
                    </p:blipFill>
                    <p:spPr>
                      <a:xfrm>
                        <a:off x="2700338" y="5300663"/>
                        <a:ext cx="392112" cy="360362"/>
                      </a:xfrm>
                      <a:prstGeom prst="rect">
                        <a:avLst/>
                      </a:prstGeom>
                      <a:noFill/>
                      <a:ln w="38100">
                        <a:noFill/>
                        <a:miter/>
                      </a:ln>
                    </p:spPr>
                  </p:pic>
                </p:oleObj>
              </mc:Fallback>
            </mc:AlternateContent>
          </a:graphicData>
        </a:graphic>
      </p:graphicFrame>
      <p:sp>
        <p:nvSpPr>
          <p:cNvPr id="2057"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第一节  失业</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3"/>
          <p:cNvSpPr>
            <a:spLocks noGrp="1"/>
          </p:cNvSpPr>
          <p:nvPr>
            <p:ph idx="1"/>
          </p:nvPr>
        </p:nvSpPr>
        <p:spPr>
          <a:xfrm>
            <a:off x="533400" y="1341438"/>
            <a:ext cx="8153400" cy="4784725"/>
          </a:xfrm>
        </p:spPr>
        <p:txBody>
          <a:bodyPr vert="horz" wrap="square" lIns="91440" tIns="45720" rIns="91440" bIns="45720" anchor="t" anchorCtr="0"/>
          <a:p>
            <a:pPr lvl="2" eaLnBrk="1" hangingPunct="1">
              <a:buNone/>
            </a:pPr>
            <a:r>
              <a:rPr lang="en-US" altLang="zh-CN" dirty="0"/>
              <a:t>3</a:t>
            </a:r>
            <a:r>
              <a:rPr lang="zh-CN" altLang="en-US" dirty="0"/>
              <a:t>、奥肯定律的另一种公式表达：</a:t>
            </a:r>
            <a:endParaRPr lang="zh-CN" altLang="en-US" dirty="0"/>
          </a:p>
          <a:p>
            <a:pPr lvl="1" eaLnBrk="1" hangingPunct="1"/>
            <a:endParaRPr lang="zh-CN" altLang="en-US" dirty="0"/>
          </a:p>
          <a:p>
            <a:pPr lvl="1" eaLnBrk="1" hangingPunct="1"/>
            <a:endParaRPr lang="zh-CN" altLang="en-US" dirty="0"/>
          </a:p>
          <a:p>
            <a:pPr lvl="2" eaLnBrk="1" hangingPunct="1"/>
            <a:endParaRPr lang="zh-CN" altLang="en-US" dirty="0"/>
          </a:p>
          <a:p>
            <a:pPr lvl="2" eaLnBrk="1" hangingPunct="1">
              <a:buNone/>
            </a:pPr>
            <a:r>
              <a:rPr lang="en-US" altLang="zh-CN" dirty="0"/>
              <a:t>4</a:t>
            </a:r>
            <a:r>
              <a:rPr lang="zh-CN" altLang="en-US" dirty="0"/>
              <a:t>、奥肯定律的结论</a:t>
            </a:r>
            <a:endParaRPr lang="zh-CN" altLang="en-US" dirty="0"/>
          </a:p>
          <a:p>
            <a:pPr lvl="3" eaLnBrk="1" hangingPunct="1">
              <a:lnSpc>
                <a:spcPct val="150000"/>
              </a:lnSpc>
              <a:buNone/>
            </a:pPr>
            <a:r>
              <a:rPr lang="en-US" altLang="zh-CN" dirty="0">
                <a:highlight>
                  <a:srgbClr val="FFFF00"/>
                </a:highlight>
              </a:rPr>
              <a:t>(1)</a:t>
            </a:r>
            <a:r>
              <a:rPr lang="zh-CN" altLang="en-US" dirty="0"/>
              <a:t>在</a:t>
            </a:r>
            <a:r>
              <a:rPr lang="en-US" altLang="zh-CN" dirty="0"/>
              <a:t>GDP</a:t>
            </a:r>
            <a:r>
              <a:rPr lang="zh-CN" altLang="en-US" dirty="0"/>
              <a:t>没有达到充分就业水平时</a:t>
            </a:r>
            <a:r>
              <a:rPr lang="en-US" altLang="zh-CN" dirty="0"/>
              <a:t>,</a:t>
            </a:r>
            <a:r>
              <a:rPr lang="zh-CN" altLang="en-US" dirty="0"/>
              <a:t>实际</a:t>
            </a:r>
            <a:r>
              <a:rPr lang="en-US" altLang="zh-CN" dirty="0"/>
              <a:t>GDP</a:t>
            </a:r>
            <a:r>
              <a:rPr lang="zh-CN" altLang="en-US" dirty="0"/>
              <a:t>必须保持与</a:t>
            </a:r>
            <a:endParaRPr lang="en-US" altLang="zh-CN" dirty="0"/>
          </a:p>
          <a:p>
            <a:pPr lvl="3" eaLnBrk="1" hangingPunct="1">
              <a:lnSpc>
                <a:spcPct val="150000"/>
              </a:lnSpc>
              <a:buNone/>
            </a:pPr>
            <a:r>
              <a:rPr lang="zh-CN" altLang="en-US" dirty="0"/>
              <a:t>    潜在</a:t>
            </a:r>
            <a:r>
              <a:rPr lang="en-US" altLang="zh-CN" dirty="0"/>
              <a:t>GDP</a:t>
            </a:r>
            <a:r>
              <a:rPr lang="zh-CN" altLang="en-US" dirty="0"/>
              <a:t>同样快的增长速度</a:t>
            </a:r>
            <a:r>
              <a:rPr lang="en-US" altLang="zh-CN" dirty="0"/>
              <a:t>, </a:t>
            </a:r>
            <a:r>
              <a:rPr lang="zh-CN" altLang="en-US" dirty="0"/>
              <a:t>以防止失业率的上升。</a:t>
            </a:r>
            <a:endParaRPr lang="zh-CN" altLang="en-US" dirty="0"/>
          </a:p>
          <a:p>
            <a:pPr lvl="3" eaLnBrk="1" hangingPunct="1">
              <a:lnSpc>
                <a:spcPct val="150000"/>
              </a:lnSpc>
              <a:buNone/>
            </a:pPr>
            <a:r>
              <a:rPr lang="en-US" altLang="zh-CN" dirty="0"/>
              <a:t>(2)</a:t>
            </a:r>
            <a:r>
              <a:rPr lang="zh-CN" altLang="en-US" dirty="0"/>
              <a:t>如果政府想让失业率下降</a:t>
            </a:r>
            <a:r>
              <a:rPr lang="en-US" altLang="zh-CN" dirty="0"/>
              <a:t>, </a:t>
            </a:r>
            <a:r>
              <a:rPr lang="zh-CN" altLang="en-US" dirty="0"/>
              <a:t>那么</a:t>
            </a:r>
            <a:r>
              <a:rPr lang="en-US" altLang="zh-CN" dirty="0"/>
              <a:t>, </a:t>
            </a:r>
            <a:r>
              <a:rPr lang="zh-CN" altLang="en-US" dirty="0"/>
              <a:t>该经济社会的实际</a:t>
            </a:r>
            <a:endParaRPr lang="en-US" altLang="zh-CN" dirty="0"/>
          </a:p>
          <a:p>
            <a:pPr lvl="3" eaLnBrk="1" hangingPunct="1">
              <a:lnSpc>
                <a:spcPct val="150000"/>
              </a:lnSpc>
              <a:buNone/>
            </a:pPr>
            <a:r>
              <a:rPr lang="zh-CN" altLang="en-US" dirty="0"/>
              <a:t>     </a:t>
            </a:r>
            <a:r>
              <a:rPr lang="en-US" altLang="zh-CN" dirty="0"/>
              <a:t>GDP </a:t>
            </a:r>
            <a:r>
              <a:rPr lang="zh-CN" altLang="en-US" dirty="0"/>
              <a:t>的增长必须快于潜在</a:t>
            </a:r>
            <a:r>
              <a:rPr lang="en-US" altLang="zh-CN" dirty="0"/>
              <a:t>GDP</a:t>
            </a:r>
            <a:r>
              <a:rPr lang="zh-CN" altLang="en-US" dirty="0"/>
              <a:t>的增长速度。</a:t>
            </a:r>
            <a:endParaRPr lang="zh-CN" altLang="en-US" dirty="0"/>
          </a:p>
          <a:p>
            <a:pPr lvl="2" eaLnBrk="1" hangingPunct="1">
              <a:buNone/>
            </a:pPr>
            <a:endParaRPr lang="en-US" altLang="zh-CN" dirty="0"/>
          </a:p>
        </p:txBody>
      </p:sp>
      <p:sp>
        <p:nvSpPr>
          <p:cNvPr id="34819"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第一节  失业</a:t>
            </a:r>
            <a:endParaRPr lang="zh-CN" altLang="en-US" sz="3600" b="0" dirty="0">
              <a:latin typeface="黑体" panose="02010609060101010101" pitchFamily="49" charset="-122"/>
              <a:ea typeface="黑体" panose="02010609060101010101" pitchFamily="49" charset="-122"/>
            </a:endParaRPr>
          </a:p>
        </p:txBody>
      </p:sp>
      <p:pic>
        <p:nvPicPr>
          <p:cNvPr id="34820" name="Picture 5"/>
          <p:cNvPicPr>
            <a:picLocks noChangeAspect="1"/>
          </p:cNvPicPr>
          <p:nvPr/>
        </p:nvPicPr>
        <p:blipFill>
          <a:blip r:embed="rId1"/>
          <a:stretch>
            <a:fillRect/>
          </a:stretch>
        </p:blipFill>
        <p:spPr>
          <a:xfrm>
            <a:off x="3348038" y="2060575"/>
            <a:ext cx="2352675" cy="97155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3"/>
          <p:cNvSpPr>
            <a:spLocks noGrp="1"/>
          </p:cNvSpPr>
          <p:nvPr>
            <p:ph idx="1"/>
          </p:nvPr>
        </p:nvSpPr>
        <p:spPr>
          <a:xfrm>
            <a:off x="381000" y="1484313"/>
            <a:ext cx="8229600" cy="4927600"/>
          </a:xfrm>
        </p:spPr>
        <p:txBody>
          <a:bodyPr vert="horz" wrap="square" lIns="91440" tIns="45720" rIns="91440" bIns="45720" anchor="t" anchorCtr="0"/>
          <a:p>
            <a:pPr lvl="1" eaLnBrk="1" hangingPunct="1">
              <a:buNone/>
            </a:pPr>
            <a:r>
              <a:rPr lang="zh-CN" altLang="en-US" sz="3200" b="1" dirty="0"/>
              <a:t>第二节 通货膨胀</a:t>
            </a:r>
            <a:endParaRPr lang="zh-CN" altLang="en-US" sz="3200" b="1" dirty="0"/>
          </a:p>
          <a:p>
            <a:pPr lvl="1" eaLnBrk="1" hangingPunct="1">
              <a:buNone/>
            </a:pPr>
            <a:endParaRPr lang="zh-CN" altLang="en-US" sz="1200" b="1" dirty="0">
              <a:solidFill>
                <a:srgbClr val="C00000"/>
              </a:solidFill>
            </a:endParaRPr>
          </a:p>
          <a:p>
            <a:pPr lvl="1" eaLnBrk="1" hangingPunct="1">
              <a:buNone/>
            </a:pPr>
            <a:r>
              <a:rPr lang="zh-CN" altLang="en-US" dirty="0">
                <a:solidFill>
                  <a:srgbClr val="C00000"/>
                </a:solidFill>
              </a:rPr>
              <a:t>一、一组物品价格的衡量问题      （</a:t>
            </a:r>
            <a:r>
              <a:rPr lang="en-US" altLang="zh-CN" dirty="0">
                <a:solidFill>
                  <a:srgbClr val="C00000"/>
                </a:solidFill>
              </a:rPr>
              <a:t>9</a:t>
            </a:r>
            <a:r>
              <a:rPr lang="en-US" altLang="zh-CN" dirty="0">
                <a:solidFill>
                  <a:srgbClr val="C00000"/>
                </a:solidFill>
                <a:latin typeface="宋体" panose="02010600030101010101" pitchFamily="2" charset="-122"/>
              </a:rPr>
              <a:t>→</a:t>
            </a:r>
            <a:r>
              <a:rPr lang="en-US" altLang="zh-CN" dirty="0">
                <a:solidFill>
                  <a:srgbClr val="C00000"/>
                </a:solidFill>
              </a:rPr>
              <a:t>13</a:t>
            </a:r>
            <a:r>
              <a:rPr lang="zh-CN" altLang="en-US" dirty="0">
                <a:solidFill>
                  <a:srgbClr val="C00000"/>
                </a:solidFill>
              </a:rPr>
              <a:t>）</a:t>
            </a:r>
            <a:endParaRPr lang="zh-CN" altLang="en-US" dirty="0">
              <a:solidFill>
                <a:srgbClr val="C00000"/>
              </a:solidFill>
              <a:latin typeface="Times New Roman" panose="02020603050405020304" pitchFamily="18" charset="0"/>
              <a:cs typeface="Times New Roman" panose="02020603050405020304" pitchFamily="18" charset="0"/>
            </a:endParaRPr>
          </a:p>
          <a:p>
            <a:pPr lvl="1" eaLnBrk="1" hangingPunct="1">
              <a:buNone/>
            </a:pPr>
            <a:r>
              <a:rPr lang="zh-CN" altLang="en-US" dirty="0">
                <a:solidFill>
                  <a:srgbClr val="C00000"/>
                </a:solidFill>
              </a:rPr>
              <a:t>二、衡量价格水平的主要指标      （</a:t>
            </a:r>
            <a:r>
              <a:rPr lang="en-US" altLang="zh-CN" dirty="0">
                <a:solidFill>
                  <a:srgbClr val="C00000"/>
                </a:solidFill>
              </a:rPr>
              <a:t>9</a:t>
            </a:r>
            <a:r>
              <a:rPr lang="en-US" altLang="zh-CN" dirty="0">
                <a:solidFill>
                  <a:srgbClr val="C00000"/>
                </a:solidFill>
                <a:latin typeface="宋体" panose="02010600030101010101" pitchFamily="2" charset="-122"/>
              </a:rPr>
              <a:t>→</a:t>
            </a:r>
            <a:r>
              <a:rPr lang="en-US" altLang="zh-CN" dirty="0">
                <a:solidFill>
                  <a:srgbClr val="C00000"/>
                </a:solidFill>
              </a:rPr>
              <a:t>13</a:t>
            </a:r>
            <a:r>
              <a:rPr lang="zh-CN" altLang="en-US" dirty="0">
                <a:solidFill>
                  <a:srgbClr val="C00000"/>
                </a:solidFill>
              </a:rPr>
              <a:t>）</a:t>
            </a:r>
            <a:endParaRPr lang="en-US" altLang="zh-CN" dirty="0">
              <a:solidFill>
                <a:srgbClr val="C00000"/>
              </a:solidFill>
            </a:endParaRPr>
          </a:p>
          <a:p>
            <a:pPr lvl="1" eaLnBrk="1" hangingPunct="1">
              <a:buNone/>
            </a:pPr>
            <a:r>
              <a:rPr lang="zh-CN" altLang="en-US" dirty="0">
                <a:solidFill>
                  <a:srgbClr val="C00000"/>
                </a:solidFill>
              </a:rPr>
              <a:t>三、通货膨胀的含义                     （</a:t>
            </a:r>
            <a:r>
              <a:rPr lang="en-US" altLang="zh-CN" dirty="0">
                <a:solidFill>
                  <a:srgbClr val="C00000"/>
                </a:solidFill>
              </a:rPr>
              <a:t>9</a:t>
            </a:r>
            <a:r>
              <a:rPr lang="en-US" altLang="zh-CN" dirty="0">
                <a:solidFill>
                  <a:srgbClr val="C00000"/>
                </a:solidFill>
                <a:latin typeface="宋体" panose="02010600030101010101" pitchFamily="2" charset="-122"/>
              </a:rPr>
              <a:t>→</a:t>
            </a:r>
            <a:r>
              <a:rPr lang="en-US" altLang="zh-CN" dirty="0">
                <a:solidFill>
                  <a:srgbClr val="C00000"/>
                </a:solidFill>
              </a:rPr>
              <a:t>13</a:t>
            </a:r>
            <a:r>
              <a:rPr lang="zh-CN" altLang="en-US" dirty="0">
                <a:solidFill>
                  <a:srgbClr val="C00000"/>
                </a:solidFill>
              </a:rPr>
              <a:t>）</a:t>
            </a:r>
            <a:endParaRPr lang="zh-CN" altLang="en-US" dirty="0">
              <a:solidFill>
                <a:srgbClr val="C00000"/>
              </a:solidFill>
              <a:latin typeface="Times New Roman" panose="02020603050405020304" pitchFamily="18" charset="0"/>
              <a:cs typeface="Times New Roman" panose="02020603050405020304" pitchFamily="18" charset="0"/>
            </a:endParaRPr>
          </a:p>
          <a:p>
            <a:pPr lvl="1" eaLnBrk="1" hangingPunct="1">
              <a:buNone/>
            </a:pPr>
            <a:r>
              <a:rPr lang="zh-CN" altLang="en-US" dirty="0">
                <a:solidFill>
                  <a:srgbClr val="CC0000"/>
                </a:solidFill>
              </a:rPr>
              <a:t>四、通货膨胀的类型和原因            （</a:t>
            </a:r>
            <a:r>
              <a:rPr lang="en-US" altLang="zh-CN" dirty="0">
                <a:solidFill>
                  <a:srgbClr val="CC0000"/>
                </a:solidFill>
              </a:rPr>
              <a:t>13</a:t>
            </a:r>
            <a:r>
              <a:rPr lang="zh-CN" altLang="en-US" dirty="0">
                <a:solidFill>
                  <a:srgbClr val="CC0000"/>
                </a:solidFill>
              </a:rPr>
              <a:t>）</a:t>
            </a:r>
            <a:endParaRPr lang="en-US" altLang="zh-CN" dirty="0">
              <a:solidFill>
                <a:srgbClr val="CC0000"/>
              </a:solidFill>
            </a:endParaRPr>
          </a:p>
          <a:p>
            <a:pPr lvl="1" eaLnBrk="1" hangingPunct="1">
              <a:buNone/>
            </a:pPr>
            <a:r>
              <a:rPr lang="zh-CN" altLang="en-US" dirty="0">
                <a:solidFill>
                  <a:srgbClr val="CC0000"/>
                </a:solidFill>
              </a:rPr>
              <a:t>五、通货膨胀的影响                       （</a:t>
            </a:r>
            <a:r>
              <a:rPr lang="en-US" altLang="zh-CN" dirty="0">
                <a:solidFill>
                  <a:srgbClr val="CC0000"/>
                </a:solidFill>
              </a:rPr>
              <a:t>13</a:t>
            </a:r>
            <a:r>
              <a:rPr lang="zh-CN" altLang="en-US" dirty="0">
                <a:solidFill>
                  <a:srgbClr val="CC0000"/>
                </a:solidFill>
              </a:rPr>
              <a:t>）</a:t>
            </a:r>
            <a:endParaRPr lang="en-US" altLang="zh-CN" dirty="0">
              <a:solidFill>
                <a:srgbClr val="CC0000"/>
              </a:solidFill>
            </a:endParaRPr>
          </a:p>
          <a:p>
            <a:pPr lvl="1" eaLnBrk="1" hangingPunct="1">
              <a:buNone/>
            </a:pPr>
            <a:r>
              <a:rPr lang="zh-CN" altLang="en-US" dirty="0">
                <a:solidFill>
                  <a:srgbClr val="CC0000"/>
                </a:solidFill>
              </a:rPr>
              <a:t>六、菲利普斯曲线和预期理论         （</a:t>
            </a:r>
            <a:r>
              <a:rPr lang="en-US" altLang="zh-CN" dirty="0">
                <a:solidFill>
                  <a:srgbClr val="CC0000"/>
                </a:solidFill>
              </a:rPr>
              <a:t>13</a:t>
            </a:r>
            <a:r>
              <a:rPr lang="zh-CN" altLang="en-US" dirty="0">
                <a:solidFill>
                  <a:srgbClr val="CC0000"/>
                </a:solidFill>
              </a:rPr>
              <a:t>）</a:t>
            </a:r>
            <a:endParaRPr lang="en-US" altLang="zh-CN" dirty="0">
              <a:solidFill>
                <a:srgbClr val="CC0000"/>
              </a:solidFill>
            </a:endParaRPr>
          </a:p>
          <a:p>
            <a:pPr lvl="1" eaLnBrk="1" hangingPunct="1">
              <a:buNone/>
            </a:pPr>
            <a:r>
              <a:rPr lang="zh-CN" altLang="en-US" dirty="0">
                <a:solidFill>
                  <a:srgbClr val="CC0000"/>
                </a:solidFill>
              </a:rPr>
              <a:t>七、通货紧缩和滞胀                       （</a:t>
            </a:r>
            <a:r>
              <a:rPr lang="en-US" altLang="zh-CN" dirty="0">
                <a:solidFill>
                  <a:srgbClr val="CC0000"/>
                </a:solidFill>
              </a:rPr>
              <a:t>13</a:t>
            </a:r>
            <a:r>
              <a:rPr lang="zh-CN" altLang="en-US" dirty="0">
                <a:solidFill>
                  <a:srgbClr val="CC0000"/>
                </a:solidFill>
              </a:rPr>
              <a:t>）</a:t>
            </a:r>
            <a:endParaRPr lang="zh-CN" altLang="en-US" dirty="0">
              <a:solidFill>
                <a:srgbClr val="CC0000"/>
              </a:solidFill>
            </a:endParaRPr>
          </a:p>
        </p:txBody>
      </p:sp>
      <p:sp>
        <p:nvSpPr>
          <p:cNvPr id="36867" name="Rectangle 2"/>
          <p:cNvSpPr/>
          <p:nvPr/>
        </p:nvSpPr>
        <p:spPr>
          <a:xfrm>
            <a:off x="468313" y="333375"/>
            <a:ext cx="8229600" cy="863600"/>
          </a:xfrm>
          <a:prstGeom prst="rect">
            <a:avLst/>
          </a:prstGeom>
          <a:noFill/>
          <a:ln w="9525">
            <a:noFill/>
          </a:ln>
        </p:spPr>
        <p:txBody>
          <a:bodyPr anchor="ctr" anchorCtr="0"/>
          <a:p>
            <a:r>
              <a:rPr lang="zh-CN" altLang="en-US" sz="3600" b="0" dirty="0">
                <a:solidFill>
                  <a:schemeClr val="tx2"/>
                </a:solidFill>
                <a:latin typeface="Arial" panose="020B0604020202020204" pitchFamily="34" charset="0"/>
                <a:ea typeface="黑体" panose="02010609060101010101" pitchFamily="49" charset="-122"/>
              </a:rPr>
              <a:t>第十三章 失业、通货膨胀和经济周期</a:t>
            </a:r>
            <a:endParaRPr lang="zh-CN" altLang="en-US" sz="3600" b="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33795" name="内容占位符 2"/>
          <p:cNvSpPr>
            <a:spLocks noGrp="1"/>
          </p:cNvSpPr>
          <p:nvPr>
            <p:ph idx="1"/>
          </p:nvPr>
        </p:nvSpPr>
        <p:spPr/>
        <p:txBody>
          <a:bodyPr vert="horz" wrap="square" lIns="91440" tIns="45720" rIns="91440" bIns="45720" anchor="t" anchorCtr="0"/>
          <a:p>
            <a:pPr eaLnBrk="1" hangingPunct="1">
              <a:buNone/>
            </a:pPr>
            <a:r>
              <a:rPr lang="zh-CN" altLang="en-US" dirty="0"/>
              <a:t>一、一组物品价格的衡量问题</a:t>
            </a:r>
            <a:endParaRPr lang="en-US" altLang="zh-CN" dirty="0"/>
          </a:p>
          <a:p>
            <a:pPr lvl="1" eaLnBrk="1" hangingPunct="1"/>
            <a:endParaRPr lang="en-US" altLang="zh-CN" sz="1000" dirty="0"/>
          </a:p>
          <a:p>
            <a:pPr lvl="1" eaLnBrk="1" hangingPunct="1">
              <a:lnSpc>
                <a:spcPct val="150000"/>
              </a:lnSpc>
              <a:buNone/>
            </a:pPr>
            <a:r>
              <a:rPr lang="zh-CN" altLang="en-US" dirty="0"/>
              <a:t>   一个经济体所涉及的产品和服务数量众多，各种产品和服务的价格变化也千差万别，如何从总体上描述经济体中各种产品和服务的价格走向和趋势？</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5">
                                            <p:txEl>
                                              <p:charRg st="0" end="14"/>
                                            </p:txEl>
                                          </p:spTgt>
                                        </p:tgtEl>
                                        <p:attrNameLst>
                                          <p:attrName>style.visibility</p:attrName>
                                        </p:attrNameLst>
                                      </p:cBhvr>
                                      <p:to>
                                        <p:strVal val="visible"/>
                                      </p:to>
                                    </p:set>
                                    <p:anim calcmode="lin" valueType="num">
                                      <p:cBhvr additive="base">
                                        <p:cTn id="7" dur="500" fill="hold"/>
                                        <p:tgtEl>
                                          <p:spTgt spid="33795">
                                            <p:txEl>
                                              <p:charRg st="0"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charRg st="0" end="1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5">
                                            <p:txEl>
                                              <p:charRg st="15" end="84"/>
                                            </p:txEl>
                                          </p:spTgt>
                                        </p:tgtEl>
                                        <p:attrNameLst>
                                          <p:attrName>style.visibility</p:attrName>
                                        </p:attrNameLst>
                                      </p:cBhvr>
                                      <p:to>
                                        <p:strVal val="visible"/>
                                      </p:to>
                                    </p:set>
                                    <p:anim calcmode="lin" valueType="num">
                                      <p:cBhvr additive="base">
                                        <p:cTn id="13" dur="500" fill="hold"/>
                                        <p:tgtEl>
                                          <p:spTgt spid="33795">
                                            <p:txEl>
                                              <p:charRg st="15" end="8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charRg st="15" end="8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38915" name="内容占位符 2"/>
          <p:cNvSpPr>
            <a:spLocks noGrp="1"/>
          </p:cNvSpPr>
          <p:nvPr>
            <p:ph idx="1"/>
          </p:nvPr>
        </p:nvSpPr>
        <p:spPr>
          <a:xfrm>
            <a:off x="457200" y="1557338"/>
            <a:ext cx="8229600" cy="4568825"/>
          </a:xfrm>
        </p:spPr>
        <p:txBody>
          <a:bodyPr vert="horz" wrap="square" lIns="91440" tIns="45720" rIns="91440" bIns="45720" anchor="t" anchorCtr="0"/>
          <a:p>
            <a:pPr eaLnBrk="1" hangingPunct="1">
              <a:lnSpc>
                <a:spcPct val="150000"/>
              </a:lnSpc>
            </a:pPr>
            <a:r>
              <a:rPr lang="zh-CN" altLang="en-US" sz="2800" dirty="0">
                <a:solidFill>
                  <a:schemeClr val="tx1"/>
                </a:solidFill>
              </a:rPr>
              <a:t>价格水平</a:t>
            </a:r>
            <a:r>
              <a:rPr lang="zh-CN" altLang="en-US" sz="2800" b="0" dirty="0">
                <a:solidFill>
                  <a:schemeClr val="tx1"/>
                </a:solidFill>
              </a:rPr>
              <a:t>：是经济中特定范围内的产品和服务价格的总体水平，它是衡量货币购买力或货币所能购买的产品和服务数量的指标。</a:t>
            </a:r>
            <a:endParaRPr lang="zh-CN" altLang="en-US" sz="2800" b="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35843" name="内容占位符 2"/>
          <p:cNvSpPr>
            <a:spLocks noGrp="1"/>
          </p:cNvSpPr>
          <p:nvPr>
            <p:ph idx="1"/>
          </p:nvPr>
        </p:nvSpPr>
        <p:spPr>
          <a:xfrm>
            <a:off x="179388" y="1341438"/>
            <a:ext cx="8785225" cy="4784725"/>
          </a:xfrm>
        </p:spPr>
        <p:txBody>
          <a:bodyPr vert="horz" wrap="square" lIns="91440" tIns="45720" rIns="91440" bIns="45720" anchor="t" anchorCtr="0"/>
          <a:p>
            <a:pPr eaLnBrk="1" hangingPunct="1">
              <a:buNone/>
            </a:pPr>
            <a:r>
              <a:rPr lang="zh-CN" altLang="en-US" dirty="0"/>
              <a:t>二、衡量价格水平的主要指标</a:t>
            </a:r>
            <a:endParaRPr lang="en-US" altLang="zh-CN" dirty="0"/>
          </a:p>
          <a:p>
            <a:pPr lvl="1" eaLnBrk="1" hangingPunct="1">
              <a:lnSpc>
                <a:spcPct val="200000"/>
              </a:lnSpc>
              <a:buNone/>
            </a:pPr>
            <a:r>
              <a:rPr lang="zh-CN" altLang="en-US" b="1" dirty="0"/>
              <a:t>   价格指数</a:t>
            </a:r>
            <a:r>
              <a:rPr lang="zh-CN" altLang="en-US" dirty="0"/>
              <a:t>是同一组产品和服务在某一年的费用额同它在某一设定的基准年度</a:t>
            </a:r>
            <a:r>
              <a:rPr lang="zh-CN" altLang="en-US" dirty="0">
                <a:highlight>
                  <a:srgbClr val="FFFF00"/>
                </a:highlight>
              </a:rPr>
              <a:t>（基年）</a:t>
            </a:r>
            <a:r>
              <a:rPr lang="zh-CN" altLang="en-US" dirty="0"/>
              <a:t>的费用额的比率。</a:t>
            </a:r>
            <a:endParaRPr lang="en-US" altLang="zh-CN" dirty="0"/>
          </a:p>
          <a:p>
            <a:pPr lvl="2" eaLnBrk="1" hangingPunct="1">
              <a:lnSpc>
                <a:spcPct val="200000"/>
              </a:lnSpc>
            </a:pPr>
            <a:r>
              <a:rPr lang="zh-CN" altLang="en-US" dirty="0"/>
              <a:t>基年的指数通常定为</a:t>
            </a:r>
            <a:r>
              <a:rPr lang="en-US" altLang="zh-CN" dirty="0"/>
              <a:t>100</a:t>
            </a:r>
            <a:r>
              <a:rPr lang="zh-CN" altLang="en-US" dirty="0"/>
              <a:t>，如果以后该组产品和服务的价格上涨，则指数相应地上升。</a:t>
            </a:r>
            <a:endParaRPr lang="en-US" altLang="zh-CN" dirty="0"/>
          </a:p>
          <a:p>
            <a:pPr lvl="2" eaLnBrk="1" hangingPunct="1">
              <a:lnSpc>
                <a:spcPct val="200000"/>
              </a:lnSpc>
            </a:pPr>
            <a:r>
              <a:rPr lang="zh-CN" altLang="en-US" dirty="0"/>
              <a:t>常用的价格指数有两个：</a:t>
            </a:r>
            <a:r>
              <a:rPr lang="en-US" altLang="zh-CN" dirty="0"/>
              <a:t>GDP</a:t>
            </a:r>
            <a:r>
              <a:rPr lang="zh-CN" altLang="en-US" dirty="0"/>
              <a:t>平减指数和消费价格指数。</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charRg st="14" end="63"/>
                                            </p:txEl>
                                          </p:spTgt>
                                        </p:tgtEl>
                                        <p:attrNameLst>
                                          <p:attrName>style.visibility</p:attrName>
                                        </p:attrNameLst>
                                      </p:cBhvr>
                                      <p:to>
                                        <p:strVal val="visible"/>
                                      </p:to>
                                    </p:set>
                                    <p:anim calcmode="lin" valueType="num">
                                      <p:cBhvr additive="base">
                                        <p:cTn id="7" dur="500" fill="hold"/>
                                        <p:tgtEl>
                                          <p:spTgt spid="35843">
                                            <p:txEl>
                                              <p:charRg st="14" end="6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charRg st="14" end="6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43">
                                            <p:txEl>
                                              <p:charRg st="63" end="103"/>
                                            </p:txEl>
                                          </p:spTgt>
                                        </p:tgtEl>
                                        <p:attrNameLst>
                                          <p:attrName>style.visibility</p:attrName>
                                        </p:attrNameLst>
                                      </p:cBhvr>
                                      <p:to>
                                        <p:strVal val="visible"/>
                                      </p:to>
                                    </p:set>
                                    <p:anim calcmode="lin" valueType="num">
                                      <p:cBhvr additive="base">
                                        <p:cTn id="11" dur="500" fill="hold"/>
                                        <p:tgtEl>
                                          <p:spTgt spid="35843">
                                            <p:txEl>
                                              <p:charRg st="63" end="10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charRg st="63" end="10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843">
                                            <p:txEl>
                                              <p:charRg st="103" end="130"/>
                                            </p:txEl>
                                          </p:spTgt>
                                        </p:tgtEl>
                                        <p:attrNameLst>
                                          <p:attrName>style.visibility</p:attrName>
                                        </p:attrNameLst>
                                      </p:cBhvr>
                                      <p:to>
                                        <p:strVal val="visible"/>
                                      </p:to>
                                    </p:set>
                                    <p:anim calcmode="lin" valueType="num">
                                      <p:cBhvr additive="base">
                                        <p:cTn id="15" dur="500" fill="hold"/>
                                        <p:tgtEl>
                                          <p:spTgt spid="35843">
                                            <p:txEl>
                                              <p:charRg st="103" end="13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843">
                                            <p:txEl>
                                              <p:charRg st="103" end="13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6"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2" name="内容占位符 2"/>
          <p:cNvSpPr>
            <a:spLocks noGrp="1"/>
          </p:cNvSpPr>
          <p:nvPr>
            <p:ph idx="1"/>
          </p:nvPr>
        </p:nvSpPr>
        <p:spPr>
          <a:xfrm>
            <a:off x="395288" y="1844675"/>
            <a:ext cx="8229600" cy="4208463"/>
          </a:xfrm>
        </p:spPr>
        <p:txBody>
          <a:bodyPr vert="horz" wrap="square" lIns="91440" tIns="45720" rIns="91440" bIns="45720" anchor="t" anchorCtr="0"/>
          <a:p>
            <a:pPr eaLnBrk="1" hangingPunct="1"/>
            <a:endParaRPr lang="en-US" altLang="zh-CN" sz="2800" dirty="0">
              <a:solidFill>
                <a:schemeClr val="tx1"/>
              </a:solidFill>
            </a:endParaRPr>
          </a:p>
          <a:p>
            <a:pPr eaLnBrk="1" hangingPunct="1">
              <a:buNone/>
            </a:pPr>
            <a:r>
              <a:rPr lang="en-US" altLang="zh-CN" sz="2800" dirty="0">
                <a:solidFill>
                  <a:srgbClr val="C00000"/>
                </a:solidFill>
              </a:rPr>
              <a:t>(</a:t>
            </a:r>
            <a:r>
              <a:rPr lang="zh-CN" altLang="en-US" sz="2800" dirty="0">
                <a:solidFill>
                  <a:srgbClr val="C00000"/>
                </a:solidFill>
              </a:rPr>
              <a:t>一</a:t>
            </a:r>
            <a:r>
              <a:rPr lang="en-US" altLang="zh-CN" sz="2800" dirty="0">
                <a:solidFill>
                  <a:srgbClr val="C00000"/>
                </a:solidFill>
              </a:rPr>
              <a:t>)GDP</a:t>
            </a:r>
            <a:r>
              <a:rPr lang="zh-CN" altLang="en-US" sz="2800" dirty="0">
                <a:solidFill>
                  <a:srgbClr val="C00000"/>
                </a:solidFill>
              </a:rPr>
              <a:t>平减指数</a:t>
            </a:r>
            <a:r>
              <a:rPr lang="zh-CN" altLang="en-US" sz="2800" b="0" dirty="0">
                <a:solidFill>
                  <a:schemeClr val="tx1"/>
                </a:solidFill>
              </a:rPr>
              <a:t>公式：</a:t>
            </a:r>
            <a:endParaRPr lang="en-US" altLang="zh-CN" sz="2800" b="0" dirty="0">
              <a:solidFill>
                <a:schemeClr val="tx1"/>
              </a:solidFill>
            </a:endParaRPr>
          </a:p>
          <a:p>
            <a:pPr lvl="1" eaLnBrk="1" hangingPunct="1"/>
            <a:endParaRPr lang="zh-CN" altLang="en-US" sz="3200" dirty="0"/>
          </a:p>
        </p:txBody>
      </p:sp>
      <p:sp>
        <p:nvSpPr>
          <p:cNvPr id="3078" name="Rectangle 5"/>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3079" name="Rectangle 7"/>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3080" name="Rectangle 9"/>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026" name="Object 10"/>
          <p:cNvGraphicFramePr/>
          <p:nvPr/>
        </p:nvGraphicFramePr>
        <p:xfrm>
          <a:off x="1619250" y="3573463"/>
          <a:ext cx="5162550" cy="1008062"/>
        </p:xfrm>
        <a:graphic>
          <a:graphicData uri="http://schemas.openxmlformats.org/presentationml/2006/ole">
            <mc:AlternateContent xmlns:mc="http://schemas.openxmlformats.org/markup-compatibility/2006">
              <mc:Choice xmlns:v="urn:schemas-microsoft-com:vml" Requires="v">
                <p:oleObj spid="_x0000_s3083" name="" r:id="rId1" imgW="2146300" imgH="419100" progId="Equation.3">
                  <p:embed/>
                </p:oleObj>
              </mc:Choice>
              <mc:Fallback>
                <p:oleObj name="" r:id="rId1" imgW="2146300" imgH="419100" progId="Equation.3">
                  <p:embed/>
                  <p:pic>
                    <p:nvPicPr>
                      <p:cNvPr id="0" name="图片 3082"/>
                      <p:cNvPicPr/>
                      <p:nvPr/>
                    </p:nvPicPr>
                    <p:blipFill>
                      <a:blip r:embed="rId2"/>
                      <a:stretch>
                        <a:fillRect/>
                      </a:stretch>
                    </p:blipFill>
                    <p:spPr>
                      <a:xfrm>
                        <a:off x="1619250" y="3573463"/>
                        <a:ext cx="5162550" cy="1008062"/>
                      </a:xfrm>
                      <a:prstGeom prst="rect">
                        <a:avLst/>
                      </a:prstGeom>
                      <a:noFill/>
                      <a:ln w="38100">
                        <a:noFill/>
                        <a:miter/>
                      </a:ln>
                    </p:spPr>
                  </p:pic>
                </p:oleObj>
              </mc:Fallback>
            </mc:AlternateContent>
          </a:graphicData>
        </a:graphic>
      </p:graphicFrame>
      <p:graphicFrame>
        <p:nvGraphicFramePr>
          <p:cNvPr id="3075" name="Object 8"/>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082" name="" r:id="rId3" imgW="114300" imgH="215265" progId="Equation.3">
                  <p:embed/>
                </p:oleObj>
              </mc:Choice>
              <mc:Fallback>
                <p:oleObj name="" r:id="rId3" imgW="114300" imgH="215265" progId="Equation.3">
                  <p:embed/>
                  <p:pic>
                    <p:nvPicPr>
                      <p:cNvPr id="0" name="图片 3081"/>
                      <p:cNvPicPr/>
                      <p:nvPr/>
                    </p:nvPicPr>
                    <p:blipFill>
                      <a:blip r:embed="rId4"/>
                      <a:stretch>
                        <a:fillRect/>
                      </a:stretch>
                    </p:blipFill>
                    <p:spPr>
                      <a:xfrm>
                        <a:off x="4514850" y="3321050"/>
                        <a:ext cx="114300" cy="215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charRg st="1" end="15"/>
                                            </p:txEl>
                                          </p:spTgt>
                                        </p:tgtEl>
                                        <p:attrNameLst>
                                          <p:attrName>style.visibility</p:attrName>
                                        </p:attrNameLst>
                                      </p:cBhvr>
                                      <p:to>
                                        <p:strVal val="visible"/>
                                      </p:to>
                                    </p:set>
                                    <p:anim calcmode="lin" valueType="num">
                                      <p:cBhvr additive="base">
                                        <p:cTn id="7" dur="500" fill="hold"/>
                                        <p:tgtEl>
                                          <p:spTgt spid="2">
                                            <p:txEl>
                                              <p:charRg st="1" end="1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charRg st="1" end="1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smtClean="0">
                <a:ln>
                  <a:noFill/>
                </a:ln>
                <a:solidFill>
                  <a:schemeClr val="tx1"/>
                </a:solidFill>
                <a:effectLst/>
                <a:uLnTx/>
                <a:uFillTx/>
                <a:latin typeface="+mj-ea"/>
                <a:ea typeface="+mj-ea"/>
                <a:cs typeface="+mn-cs"/>
              </a:rPr>
              <a:t>第一节  失业</a:t>
            </a:r>
            <a:endParaRPr kumimoji="0" lang="zh-CN" altLang="en-US" sz="3200" b="1" i="0" u="none" strike="noStrike" kern="0" cap="none" spc="0" normalizeH="0" baseline="0" noProof="0" dirty="0" smtClean="0">
              <a:ln>
                <a:noFill/>
              </a:ln>
              <a:solidFill>
                <a:schemeClr val="tx1"/>
              </a:solidFill>
              <a:effectLst/>
              <a:uLnTx/>
              <a:uFillTx/>
              <a:latin typeface="+mj-ea"/>
              <a:ea typeface="+mj-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zh-CN" altLang="en-US" sz="1200" b="0"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rgbClr val="CC0000"/>
                </a:solidFill>
                <a:effectLst/>
                <a:uLnTx/>
                <a:uFillTx/>
                <a:latin typeface="+mn-lt"/>
                <a:ea typeface="+mn-ea"/>
              </a:rPr>
              <a:t>一、</a:t>
            </a:r>
            <a:r>
              <a:rPr kumimoji="0" lang="zh-CN" altLang="en-US" sz="2800" b="0" i="0" u="none" strike="noStrike" kern="0" cap="none" spc="0" normalizeH="0" baseline="0" noProof="0" dirty="0" smtClean="0">
                <a:ln>
                  <a:noFill/>
                </a:ln>
                <a:solidFill>
                  <a:srgbClr val="C00000"/>
                </a:solidFill>
                <a:effectLst/>
                <a:uLnTx/>
                <a:uFillTx/>
                <a:latin typeface="+mn-lt"/>
                <a:ea typeface="+mn-ea"/>
              </a:rPr>
              <a:t>劳动力的构成                          （</a:t>
            </a:r>
            <a:r>
              <a:rPr kumimoji="0" lang="en-US" altLang="zh-CN" sz="2800" b="0" i="0" u="none" strike="noStrike" kern="0" cap="none" spc="0" normalizeH="0" baseline="0" noProof="0" dirty="0" smtClean="0">
                <a:ln>
                  <a:noFill/>
                </a:ln>
                <a:solidFill>
                  <a:srgbClr val="C00000"/>
                </a:solidFill>
                <a:effectLst/>
                <a:uLnTx/>
                <a:uFillTx/>
                <a:latin typeface="+mn-lt"/>
                <a:ea typeface="+mn-ea"/>
              </a:rPr>
              <a:t>9</a:t>
            </a:r>
            <a:r>
              <a:rPr kumimoji="0" lang="en-US" altLang="zh-CN" sz="2800" b="0" i="0" u="none" strike="noStrike" kern="0" cap="none" spc="0" normalizeH="0" baseline="0" noProof="0" dirty="0" smtClean="0">
                <a:ln>
                  <a:noFill/>
                </a:ln>
                <a:solidFill>
                  <a:srgbClr val="C00000"/>
                </a:solidFill>
                <a:effectLst/>
                <a:uLnTx/>
                <a:uFillTx/>
                <a:latin typeface="宋体" panose="02010600030101010101" pitchFamily="2" charset="-122"/>
                <a:ea typeface="+mn-ea"/>
              </a:rPr>
              <a:t>→</a:t>
            </a:r>
            <a:r>
              <a:rPr kumimoji="0" lang="en-US" altLang="zh-CN" sz="2800" b="0" i="0" u="none" strike="noStrike" kern="0" cap="none" spc="0" normalizeH="0" baseline="0" noProof="0" dirty="0" smtClean="0">
                <a:ln>
                  <a:noFill/>
                </a:ln>
                <a:solidFill>
                  <a:srgbClr val="C00000"/>
                </a:solidFill>
                <a:effectLst/>
                <a:uLnTx/>
                <a:uFillTx/>
                <a:latin typeface="+mn-lt"/>
                <a:ea typeface="+mn-ea"/>
              </a:rPr>
              <a:t>13</a:t>
            </a:r>
            <a:r>
              <a:rPr kumimoji="0" lang="zh-CN" altLang="en-US" sz="2800" b="0" i="0" u="none" strike="noStrike" kern="0" cap="none" spc="0" normalizeH="0" baseline="0" noProof="0" dirty="0" smtClean="0">
                <a:ln>
                  <a:noFill/>
                </a:ln>
                <a:solidFill>
                  <a:srgbClr val="C00000"/>
                </a:solidFill>
                <a:effectLst/>
                <a:uLnTx/>
                <a:uFillTx/>
                <a:latin typeface="+mn-lt"/>
                <a:ea typeface="+mn-ea"/>
              </a:rPr>
              <a:t>）</a:t>
            </a:r>
            <a:endParaRPr kumimoji="0" lang="zh-CN" altLang="en-US" sz="2800" b="0" i="0" u="none" strike="noStrike" kern="0" cap="none" spc="0" normalizeH="0" baseline="0" noProof="0" dirty="0" smtClean="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rgbClr val="C00000"/>
                </a:solidFill>
                <a:effectLst/>
                <a:uLnTx/>
                <a:uFillTx/>
                <a:latin typeface="+mn-lt"/>
                <a:ea typeface="+mn-ea"/>
              </a:rPr>
              <a:t>二、失业的类型                              （</a:t>
            </a:r>
            <a:r>
              <a:rPr kumimoji="0" lang="en-US" altLang="zh-CN" sz="2800" b="0" i="0" u="none" strike="noStrike" kern="0" cap="none" spc="0" normalizeH="0" baseline="0" noProof="0" dirty="0" smtClean="0">
                <a:ln>
                  <a:noFill/>
                </a:ln>
                <a:solidFill>
                  <a:srgbClr val="C00000"/>
                </a:solidFill>
                <a:effectLst/>
                <a:uLnTx/>
                <a:uFillTx/>
                <a:latin typeface="+mn-lt"/>
                <a:ea typeface="+mn-ea"/>
              </a:rPr>
              <a:t>9</a:t>
            </a:r>
            <a:r>
              <a:rPr kumimoji="0" lang="en-US" altLang="zh-CN" sz="2800" b="0" i="0" u="none" strike="noStrike" kern="0" cap="none" spc="0" normalizeH="0" baseline="0" noProof="0" dirty="0" smtClean="0">
                <a:ln>
                  <a:noFill/>
                </a:ln>
                <a:solidFill>
                  <a:srgbClr val="C00000"/>
                </a:solidFill>
                <a:effectLst/>
                <a:uLnTx/>
                <a:uFillTx/>
                <a:latin typeface="宋体" panose="02010600030101010101" pitchFamily="2" charset="-122"/>
                <a:ea typeface="+mn-ea"/>
              </a:rPr>
              <a:t>→</a:t>
            </a:r>
            <a:r>
              <a:rPr kumimoji="0" lang="en-US" altLang="zh-CN" sz="2800" b="0" i="0" u="none" strike="noStrike" kern="0" cap="none" spc="0" normalizeH="0" baseline="0" noProof="0" dirty="0" smtClean="0">
                <a:ln>
                  <a:noFill/>
                </a:ln>
                <a:solidFill>
                  <a:srgbClr val="C00000"/>
                </a:solidFill>
                <a:effectLst/>
                <a:uLnTx/>
                <a:uFillTx/>
                <a:latin typeface="+mn-lt"/>
                <a:ea typeface="+mn-ea"/>
              </a:rPr>
              <a:t>13</a:t>
            </a:r>
            <a:r>
              <a:rPr kumimoji="0" lang="zh-CN" altLang="en-US" sz="2800" b="0" i="0" u="none" strike="noStrike" kern="0" cap="none" spc="0" normalizeH="0" baseline="0" noProof="0" dirty="0" smtClean="0">
                <a:ln>
                  <a:noFill/>
                </a:ln>
                <a:solidFill>
                  <a:srgbClr val="C00000"/>
                </a:solidFill>
                <a:effectLst/>
                <a:uLnTx/>
                <a:uFillTx/>
                <a:latin typeface="+mn-lt"/>
                <a:ea typeface="+mn-ea"/>
              </a:rPr>
              <a:t>）</a:t>
            </a:r>
            <a:endParaRPr kumimoji="0" lang="en-US" altLang="zh-CN" sz="2800" b="0" i="0" u="none" strike="noStrike" kern="0" cap="none" spc="0" normalizeH="0" baseline="0" noProof="0" dirty="0" smtClean="0">
              <a:ln>
                <a:noFill/>
              </a:ln>
              <a:solidFill>
                <a:srgbClr val="C00000"/>
              </a:solidFill>
              <a:effectLst/>
              <a:uLnTx/>
              <a:uFillTx/>
              <a:latin typeface="+mn-lt"/>
              <a:ea typeface="+mn-ea"/>
            </a:endParaRPr>
          </a:p>
          <a:p>
            <a:pPr marL="742950" marR="0" lvl="1" indent="-285750" algn="l" defTabSz="914400" rtl="0" eaLnBrk="1" fontAlgn="base" latinLnBrk="0" hangingPunct="1">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rgbClr val="C00000"/>
                </a:solidFill>
                <a:effectLst/>
                <a:uLnTx/>
                <a:uFillTx/>
                <a:latin typeface="+mn-lt"/>
                <a:ea typeface="+mn-ea"/>
              </a:rPr>
              <a:t>三、充分就业和自然失业率            （</a:t>
            </a:r>
            <a:r>
              <a:rPr kumimoji="0" lang="en-US" altLang="zh-CN" sz="2800" b="0" i="0" u="none" strike="noStrike" kern="0" cap="none" spc="0" normalizeH="0" baseline="0" noProof="0" dirty="0" smtClean="0">
                <a:ln>
                  <a:noFill/>
                </a:ln>
                <a:solidFill>
                  <a:srgbClr val="C00000"/>
                </a:solidFill>
                <a:effectLst/>
                <a:uLnTx/>
                <a:uFillTx/>
                <a:latin typeface="+mn-lt"/>
                <a:ea typeface="+mn-ea"/>
              </a:rPr>
              <a:t>9</a:t>
            </a:r>
            <a:r>
              <a:rPr kumimoji="0" lang="en-US" altLang="zh-CN" sz="2800" b="0" i="0" u="none" strike="noStrike" kern="0" cap="none" spc="0" normalizeH="0" baseline="0" noProof="0" dirty="0" smtClean="0">
                <a:ln>
                  <a:noFill/>
                </a:ln>
                <a:solidFill>
                  <a:srgbClr val="C00000"/>
                </a:solidFill>
                <a:effectLst/>
                <a:uLnTx/>
                <a:uFillTx/>
                <a:latin typeface="宋体" panose="02010600030101010101" pitchFamily="2" charset="-122"/>
                <a:ea typeface="+mn-ea"/>
              </a:rPr>
              <a:t>→</a:t>
            </a:r>
            <a:r>
              <a:rPr kumimoji="0" lang="en-US" altLang="zh-CN" sz="2800" b="0" i="0" u="none" strike="noStrike" kern="0" cap="none" spc="0" normalizeH="0" baseline="0" noProof="0" dirty="0" smtClean="0">
                <a:ln>
                  <a:noFill/>
                </a:ln>
                <a:solidFill>
                  <a:srgbClr val="C00000"/>
                </a:solidFill>
                <a:effectLst/>
                <a:uLnTx/>
                <a:uFillTx/>
                <a:latin typeface="+mn-lt"/>
                <a:ea typeface="+mn-ea"/>
              </a:rPr>
              <a:t>13</a:t>
            </a:r>
            <a:r>
              <a:rPr kumimoji="0" lang="zh-CN" altLang="en-US" sz="2800" b="0" i="0" u="none" strike="noStrike" kern="0" cap="none" spc="0" normalizeH="0" baseline="0" noProof="0" dirty="0" smtClean="0">
                <a:ln>
                  <a:noFill/>
                </a:ln>
                <a:solidFill>
                  <a:srgbClr val="C00000"/>
                </a:solidFill>
                <a:effectLst/>
                <a:uLnTx/>
                <a:uFillTx/>
                <a:latin typeface="+mn-lt"/>
                <a:ea typeface="+mn-ea"/>
              </a:rPr>
              <a:t>）</a:t>
            </a:r>
            <a:endParaRPr kumimoji="0" lang="en-US" altLang="zh-CN" sz="2800" b="0" i="0" u="none" strike="noStrike" kern="0" cap="none" spc="0" normalizeH="0" baseline="0" noProof="0" dirty="0" smtClean="0">
              <a:ln>
                <a:noFill/>
              </a:ln>
              <a:solidFill>
                <a:srgbClr val="C00000"/>
              </a:solidFill>
              <a:effectLst/>
              <a:uLnTx/>
              <a:uFillTx/>
              <a:latin typeface="+mn-lt"/>
              <a:ea typeface="+mn-ea"/>
            </a:endParaRPr>
          </a:p>
          <a:p>
            <a:pPr marL="742950" marR="0" lvl="1" indent="-285750" algn="l" defTabSz="914400" rtl="0" eaLnBrk="1" fontAlgn="base" latinLnBrk="0" hangingPunct="1">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rgbClr val="CC0000"/>
                </a:solidFill>
                <a:effectLst/>
                <a:uLnTx/>
                <a:uFillTx/>
                <a:latin typeface="+mn-lt"/>
                <a:ea typeface="+mn-ea"/>
              </a:rPr>
              <a:t>四、失业的宏观经济学解释              （</a:t>
            </a:r>
            <a:r>
              <a:rPr kumimoji="0" lang="en-US" altLang="zh-CN" sz="2800" b="0" i="0" u="none" strike="noStrike" kern="0" cap="none" spc="0" normalizeH="0" baseline="0" noProof="0" dirty="0" smtClean="0">
                <a:ln>
                  <a:noFill/>
                </a:ln>
                <a:solidFill>
                  <a:srgbClr val="CC0000"/>
                </a:solidFill>
                <a:effectLst/>
                <a:uLnTx/>
                <a:uFillTx/>
                <a:latin typeface="+mn-lt"/>
                <a:ea typeface="+mn-ea"/>
              </a:rPr>
              <a:t>13</a:t>
            </a:r>
            <a:r>
              <a:rPr kumimoji="0" lang="zh-CN" altLang="en-US" sz="2800" b="0" i="0" u="none" strike="noStrike" kern="0" cap="none" spc="0" normalizeH="0" baseline="0" noProof="0" dirty="0" smtClean="0">
                <a:ln>
                  <a:noFill/>
                </a:ln>
                <a:solidFill>
                  <a:srgbClr val="CC0000"/>
                </a:solidFill>
                <a:effectLst/>
                <a:uLnTx/>
                <a:uFillTx/>
                <a:latin typeface="+mn-lt"/>
                <a:ea typeface="+mn-ea"/>
              </a:rPr>
              <a:t>）</a:t>
            </a:r>
            <a:endParaRPr kumimoji="0" lang="en-US" altLang="zh-CN" sz="2800" b="0" i="0" u="none" strike="noStrike" kern="0" cap="none" spc="0" normalizeH="0" baseline="0" noProof="0" dirty="0" smtClean="0">
              <a:ln>
                <a:noFill/>
              </a:ln>
              <a:solidFill>
                <a:srgbClr val="CC0000"/>
              </a:solidFill>
              <a:effectLst/>
              <a:uLnTx/>
              <a:uFillTx/>
              <a:latin typeface="+mn-lt"/>
              <a:ea typeface="+mn-ea"/>
            </a:endParaRPr>
          </a:p>
          <a:p>
            <a:pPr marL="742950" marR="0" lvl="1" indent="-285750" algn="l" defTabSz="914400" rtl="0" eaLnBrk="1" fontAlgn="base" latinLnBrk="0" hangingPunct="1">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rgbClr val="CC0000"/>
                </a:solidFill>
                <a:effectLst/>
                <a:uLnTx/>
                <a:uFillTx/>
                <a:latin typeface="+mn-lt"/>
                <a:ea typeface="+mn-ea"/>
              </a:rPr>
              <a:t>五、失业的影响和奥肯定律              （</a:t>
            </a:r>
            <a:r>
              <a:rPr kumimoji="0" lang="en-US" altLang="zh-CN" sz="2800" b="0" i="0" u="none" strike="noStrike" kern="0" cap="none" spc="0" normalizeH="0" baseline="0" noProof="0" dirty="0" smtClean="0">
                <a:ln>
                  <a:noFill/>
                </a:ln>
                <a:solidFill>
                  <a:srgbClr val="CC0000"/>
                </a:solidFill>
                <a:effectLst/>
                <a:uLnTx/>
                <a:uFillTx/>
                <a:latin typeface="+mn-lt"/>
                <a:ea typeface="+mn-ea"/>
              </a:rPr>
              <a:t>13</a:t>
            </a:r>
            <a:r>
              <a:rPr kumimoji="0" lang="zh-CN" altLang="en-US" sz="2800" b="0" i="0" u="none" strike="noStrike" kern="0" cap="none" spc="0" normalizeH="0" baseline="0" noProof="0" dirty="0" smtClean="0">
                <a:ln>
                  <a:noFill/>
                </a:ln>
                <a:solidFill>
                  <a:srgbClr val="CC0000"/>
                </a:solidFill>
                <a:effectLst/>
                <a:uLnTx/>
                <a:uFillTx/>
                <a:latin typeface="+mn-lt"/>
                <a:ea typeface="+mn-ea"/>
              </a:rPr>
              <a:t>）</a:t>
            </a:r>
            <a:endParaRPr kumimoji="0" lang="zh-CN" altLang="en-US" sz="2800" b="0" i="0" u="none" strike="noStrike" kern="0" cap="none" spc="0" normalizeH="0" baseline="0" noProof="0" dirty="0" smtClean="0">
              <a:ln>
                <a:noFill/>
              </a:ln>
              <a:solidFill>
                <a:srgbClr val="CC0000"/>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endParaRPr kumimoji="0" lang="en-US" altLang="zh-CN" sz="2800" b="0" i="0" u="none" strike="noStrike" kern="0" cap="none" spc="0" normalizeH="0" baseline="0" noProof="0" dirty="0" smtClean="0">
              <a:ln>
                <a:noFill/>
              </a:ln>
              <a:solidFill>
                <a:schemeClr val="tx1"/>
              </a:solidFill>
              <a:effectLst/>
              <a:uLnTx/>
              <a:uFillTx/>
              <a:latin typeface="+mn-lt"/>
              <a:ea typeface="+mn-ea"/>
            </a:endParaRPr>
          </a:p>
        </p:txBody>
      </p:sp>
      <p:sp>
        <p:nvSpPr>
          <p:cNvPr id="15363" name="Rectangle 2"/>
          <p:cNvSpPr/>
          <p:nvPr/>
        </p:nvSpPr>
        <p:spPr>
          <a:xfrm>
            <a:off x="468313" y="333375"/>
            <a:ext cx="8229600" cy="863600"/>
          </a:xfrm>
          <a:prstGeom prst="rect">
            <a:avLst/>
          </a:prstGeom>
          <a:noFill/>
          <a:ln w="9525">
            <a:noFill/>
          </a:ln>
        </p:spPr>
        <p:txBody>
          <a:bodyPr anchor="ctr" anchorCtr="0"/>
          <a:p>
            <a:r>
              <a:rPr lang="zh-CN" altLang="en-US" sz="3600" b="0" dirty="0">
                <a:solidFill>
                  <a:schemeClr val="tx2"/>
                </a:solidFill>
                <a:latin typeface="Arial" panose="020B0604020202020204" pitchFamily="34" charset="0"/>
                <a:ea typeface="黑体" panose="02010609060101010101" pitchFamily="49" charset="-122"/>
              </a:rPr>
              <a:t>第十三章 失业、通货膨胀和经济周期</a:t>
            </a:r>
            <a:endParaRPr lang="zh-CN" altLang="en-US" sz="3600" b="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32771" name="内容占位符 2"/>
          <p:cNvSpPr>
            <a:spLocks noGrp="1"/>
          </p:cNvSpPr>
          <p:nvPr>
            <p:ph idx="1"/>
          </p:nvPr>
        </p:nvSpPr>
        <p:spPr/>
        <p:txBody>
          <a:bodyPr vert="horz" wrap="square" lIns="91440" tIns="45720" rIns="91440" bIns="45720" anchor="t" anchorCtr="0"/>
          <a:p>
            <a:pPr eaLnBrk="1" hangingPunct="1">
              <a:buNone/>
            </a:pPr>
            <a:r>
              <a:rPr lang="zh-CN" altLang="en-US" sz="2800" dirty="0"/>
              <a:t>（二）消费价格指数（</a:t>
            </a:r>
            <a:r>
              <a:rPr lang="en-US" altLang="zh-CN" sz="2800" dirty="0"/>
              <a:t>CPI</a:t>
            </a:r>
            <a:r>
              <a:rPr lang="zh-CN" altLang="en-US" sz="2800" dirty="0"/>
              <a:t>），</a:t>
            </a:r>
            <a:r>
              <a:rPr lang="zh-CN" altLang="en-US" sz="2800" dirty="0">
                <a:solidFill>
                  <a:schemeClr val="tx1"/>
                </a:solidFill>
              </a:rPr>
              <a:t>是对消费者购买一组固定的消费性产品与服务所支付平均价格的度量指标。</a:t>
            </a:r>
            <a:endParaRPr lang="en-US" altLang="zh-CN" sz="2800" dirty="0">
              <a:solidFill>
                <a:schemeClr val="tx1"/>
              </a:solidFill>
            </a:endParaRPr>
          </a:p>
          <a:p>
            <a:pPr lvl="1" eaLnBrk="1" hangingPunct="1">
              <a:lnSpc>
                <a:spcPct val="150000"/>
              </a:lnSpc>
            </a:pPr>
            <a:r>
              <a:rPr lang="en-US" altLang="zh-CN" sz="2400" dirty="0"/>
              <a:t>CPI</a:t>
            </a:r>
            <a:r>
              <a:rPr lang="zh-CN" altLang="en-US" sz="2400" dirty="0"/>
              <a:t>在某一时期被定义为</a:t>
            </a:r>
            <a:r>
              <a:rPr lang="en-US" altLang="zh-CN" sz="2400" dirty="0"/>
              <a:t>100</a:t>
            </a:r>
            <a:r>
              <a:rPr lang="zh-CN" altLang="en-US" sz="2400" dirty="0"/>
              <a:t>，这一时期称为基期。</a:t>
            </a:r>
            <a:endParaRPr lang="en-US" altLang="zh-CN" sz="2400" dirty="0"/>
          </a:p>
          <a:p>
            <a:pPr lvl="1" eaLnBrk="1" hangingPunct="1">
              <a:lnSpc>
                <a:spcPct val="150000"/>
              </a:lnSpc>
            </a:pPr>
            <a:r>
              <a:rPr lang="zh-CN" altLang="en-US" sz="2400" dirty="0"/>
              <a:t>编制</a:t>
            </a:r>
            <a:r>
              <a:rPr lang="en-US" altLang="zh-CN" sz="2400" dirty="0"/>
              <a:t>CPI</a:t>
            </a:r>
            <a:r>
              <a:rPr lang="zh-CN" altLang="en-US" sz="2400" dirty="0"/>
              <a:t>包括以下三个步骤：</a:t>
            </a:r>
            <a:endParaRPr lang="en-US" altLang="zh-CN" sz="2400" dirty="0"/>
          </a:p>
          <a:p>
            <a:pPr lvl="1" eaLnBrk="1" hangingPunct="1">
              <a:lnSpc>
                <a:spcPct val="150000"/>
              </a:lnSpc>
              <a:buFont typeface="黑体" panose="02010609060101010101" pitchFamily="49" charset="-122"/>
              <a:buAutoNum type="circleNumDbPlain"/>
            </a:pPr>
            <a:r>
              <a:rPr lang="zh-CN" altLang="en-US" sz="2400" dirty="0"/>
              <a:t>选定</a:t>
            </a:r>
            <a:r>
              <a:rPr lang="en-US" altLang="zh-CN" sz="2400" dirty="0"/>
              <a:t>CPI</a:t>
            </a:r>
            <a:r>
              <a:rPr lang="zh-CN" altLang="en-US" sz="2400" dirty="0"/>
              <a:t>“商品篮子” ；</a:t>
            </a:r>
            <a:endParaRPr lang="en-US" altLang="zh-CN" sz="2400" dirty="0"/>
          </a:p>
          <a:p>
            <a:pPr lvl="1" eaLnBrk="1" hangingPunct="1">
              <a:lnSpc>
                <a:spcPct val="150000"/>
              </a:lnSpc>
              <a:buFont typeface="黑体" panose="02010609060101010101" pitchFamily="49" charset="-122"/>
              <a:buAutoNum type="circleNumDbPlain"/>
            </a:pPr>
            <a:r>
              <a:rPr lang="zh-CN" altLang="en-US" sz="2400" dirty="0"/>
              <a:t>对“商品篮子”价格调查；</a:t>
            </a:r>
            <a:endParaRPr lang="en-US" altLang="zh-CN" sz="2400" dirty="0"/>
          </a:p>
          <a:p>
            <a:pPr lvl="1" eaLnBrk="1" hangingPunct="1">
              <a:lnSpc>
                <a:spcPct val="150000"/>
              </a:lnSpc>
              <a:buFont typeface="黑体" panose="02010609060101010101" pitchFamily="49" charset="-122"/>
              <a:buAutoNum type="circleNumDbPlain"/>
            </a:pPr>
            <a:r>
              <a:rPr lang="zh-CN" altLang="en-US" sz="2400" dirty="0"/>
              <a:t>计算</a:t>
            </a:r>
            <a:r>
              <a:rPr lang="en-US" altLang="zh-CN" sz="2400" dirty="0"/>
              <a:t>CPI</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charRg st="49" end="75"/>
                                            </p:txEl>
                                          </p:spTgt>
                                        </p:tgtEl>
                                        <p:attrNameLst>
                                          <p:attrName>style.visibility</p:attrName>
                                        </p:attrNameLst>
                                      </p:cBhvr>
                                      <p:to>
                                        <p:strVal val="visible"/>
                                      </p:to>
                                    </p:set>
                                    <p:anim calcmode="lin" valueType="num">
                                      <p:cBhvr additive="base">
                                        <p:cTn id="7" dur="500" fill="hold"/>
                                        <p:tgtEl>
                                          <p:spTgt spid="32771">
                                            <p:txEl>
                                              <p:charRg st="49" end="7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charRg st="49" end="7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71">
                                            <p:txEl>
                                              <p:charRg st="75" end="90"/>
                                            </p:txEl>
                                          </p:spTgt>
                                        </p:tgtEl>
                                        <p:attrNameLst>
                                          <p:attrName>style.visibility</p:attrName>
                                        </p:attrNameLst>
                                      </p:cBhvr>
                                      <p:to>
                                        <p:strVal val="visible"/>
                                      </p:to>
                                    </p:set>
                                    <p:anim calcmode="lin" valueType="num">
                                      <p:cBhvr additive="base">
                                        <p:cTn id="13" dur="500" fill="hold"/>
                                        <p:tgtEl>
                                          <p:spTgt spid="32771">
                                            <p:txEl>
                                              <p:charRg st="75" end="9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charRg st="75" end="9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2771">
                                            <p:txEl>
                                              <p:charRg st="90" end="104"/>
                                            </p:txEl>
                                          </p:spTgt>
                                        </p:tgtEl>
                                        <p:attrNameLst>
                                          <p:attrName>style.visibility</p:attrName>
                                        </p:attrNameLst>
                                      </p:cBhvr>
                                      <p:to>
                                        <p:strVal val="visible"/>
                                      </p:to>
                                    </p:set>
                                    <p:anim calcmode="lin" valueType="num">
                                      <p:cBhvr additive="base">
                                        <p:cTn id="17" dur="500" fill="hold"/>
                                        <p:tgtEl>
                                          <p:spTgt spid="32771">
                                            <p:txEl>
                                              <p:charRg st="90" end="10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2771">
                                            <p:txEl>
                                              <p:charRg st="90" end="10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771">
                                            <p:txEl>
                                              <p:charRg st="104" end="117"/>
                                            </p:txEl>
                                          </p:spTgt>
                                        </p:tgtEl>
                                        <p:attrNameLst>
                                          <p:attrName>style.visibility</p:attrName>
                                        </p:attrNameLst>
                                      </p:cBhvr>
                                      <p:to>
                                        <p:strVal val="visible"/>
                                      </p:to>
                                    </p:set>
                                    <p:anim calcmode="lin" valueType="num">
                                      <p:cBhvr additive="base">
                                        <p:cTn id="21" dur="500" fill="hold"/>
                                        <p:tgtEl>
                                          <p:spTgt spid="32771">
                                            <p:txEl>
                                              <p:charRg st="104" end="11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771">
                                            <p:txEl>
                                              <p:charRg st="104" end="11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2771">
                                            <p:txEl>
                                              <p:charRg st="117" end="123"/>
                                            </p:txEl>
                                          </p:spTgt>
                                        </p:tgtEl>
                                        <p:attrNameLst>
                                          <p:attrName>style.visibility</p:attrName>
                                        </p:attrNameLst>
                                      </p:cBhvr>
                                      <p:to>
                                        <p:strVal val="visible"/>
                                      </p:to>
                                    </p:set>
                                    <p:anim calcmode="lin" valueType="num">
                                      <p:cBhvr additive="base">
                                        <p:cTn id="25" dur="500" fill="hold"/>
                                        <p:tgtEl>
                                          <p:spTgt spid="32771">
                                            <p:txEl>
                                              <p:charRg st="117" end="12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771">
                                            <p:txEl>
                                              <p:charRg st="117" end="12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37891" name="内容占位符 2"/>
          <p:cNvSpPr>
            <a:spLocks noGrp="1"/>
          </p:cNvSpPr>
          <p:nvPr>
            <p:ph idx="1"/>
          </p:nvPr>
        </p:nvSpPr>
        <p:spPr/>
        <p:txBody>
          <a:bodyPr vert="horz" wrap="square" lIns="91440" tIns="45720" rIns="91440" bIns="45720" anchor="t" anchorCtr="0"/>
          <a:p>
            <a:pPr eaLnBrk="1" hangingPunct="1">
              <a:lnSpc>
                <a:spcPct val="200000"/>
              </a:lnSpc>
              <a:buNone/>
            </a:pPr>
            <a:r>
              <a:rPr lang="zh-CN" altLang="en-US" sz="2800" dirty="0">
                <a:solidFill>
                  <a:schemeClr val="tx1"/>
                </a:solidFill>
              </a:rPr>
              <a:t>对于步骤</a:t>
            </a:r>
            <a:r>
              <a:rPr lang="zh-CN" altLang="en-US" sz="2800" dirty="0">
                <a:solidFill>
                  <a:schemeClr val="tx1"/>
                </a:solidFill>
                <a:latin typeface="宋体" panose="02010600030101010101" pitchFamily="2" charset="-122"/>
              </a:rPr>
              <a:t>③，又可分为三步：</a:t>
            </a:r>
            <a:endParaRPr lang="en-US" altLang="zh-CN" sz="2800" dirty="0">
              <a:solidFill>
                <a:schemeClr val="tx1"/>
              </a:solidFill>
              <a:latin typeface="宋体" panose="02010600030101010101" pitchFamily="2" charset="-122"/>
            </a:endParaRPr>
          </a:p>
          <a:p>
            <a:pPr lvl="1" eaLnBrk="1" hangingPunct="1">
              <a:lnSpc>
                <a:spcPct val="200000"/>
              </a:lnSpc>
              <a:buFont typeface="Wingdings" panose="05000000000000000000" pitchFamily="2" charset="2"/>
              <a:buChar char="ü"/>
            </a:pPr>
            <a:r>
              <a:rPr lang="zh-CN" altLang="en-US" sz="2400" dirty="0">
                <a:latin typeface="宋体" panose="02010600030101010101" pitchFamily="2" charset="-122"/>
              </a:rPr>
              <a:t>第一步，计算在基期价格下</a:t>
            </a:r>
            <a:r>
              <a:rPr lang="en-US" altLang="zh-CN" sz="2400" dirty="0">
                <a:latin typeface="宋体" panose="02010600030101010101" pitchFamily="2" charset="-122"/>
              </a:rPr>
              <a:t> </a:t>
            </a:r>
            <a:r>
              <a:rPr lang="zh-CN" altLang="en-US" sz="2400" dirty="0">
                <a:latin typeface="宋体" panose="02010600030101010101" pitchFamily="2" charset="-122"/>
              </a:rPr>
              <a:t>“商品篮子”的费用额；</a:t>
            </a:r>
            <a:endParaRPr lang="en-US" altLang="zh-CN" sz="2400" dirty="0">
              <a:latin typeface="宋体" panose="02010600030101010101" pitchFamily="2" charset="-122"/>
            </a:endParaRPr>
          </a:p>
          <a:p>
            <a:pPr lvl="1" eaLnBrk="1" hangingPunct="1">
              <a:lnSpc>
                <a:spcPct val="200000"/>
              </a:lnSpc>
              <a:buFont typeface="Wingdings" panose="05000000000000000000" pitchFamily="2" charset="2"/>
              <a:buChar char="ü"/>
            </a:pPr>
            <a:r>
              <a:rPr lang="zh-CN" altLang="en-US" sz="2400" dirty="0">
                <a:latin typeface="宋体" panose="02010600030101010101" pitchFamily="2" charset="-122"/>
              </a:rPr>
              <a:t>第二步，计算在现期价格下</a:t>
            </a:r>
            <a:r>
              <a:rPr lang="en-US" altLang="zh-CN" sz="2400" dirty="0">
                <a:latin typeface="宋体" panose="02010600030101010101" pitchFamily="2" charset="-122"/>
              </a:rPr>
              <a:t> </a:t>
            </a:r>
            <a:r>
              <a:rPr lang="zh-CN" altLang="en-US" sz="2400" dirty="0">
                <a:latin typeface="宋体" panose="02010600030101010101" pitchFamily="2" charset="-122"/>
              </a:rPr>
              <a:t>“商品篮子”的费用额；</a:t>
            </a:r>
            <a:endParaRPr lang="en-US" altLang="zh-CN" sz="2400" dirty="0">
              <a:latin typeface="宋体" panose="02010600030101010101" pitchFamily="2" charset="-122"/>
            </a:endParaRPr>
          </a:p>
          <a:p>
            <a:pPr lvl="1" eaLnBrk="1" hangingPunct="1">
              <a:lnSpc>
                <a:spcPct val="200000"/>
              </a:lnSpc>
              <a:buFont typeface="Wingdings" panose="05000000000000000000" pitchFamily="2" charset="2"/>
              <a:buChar char="ü"/>
            </a:pPr>
            <a:r>
              <a:rPr lang="zh-CN" altLang="en-US" sz="2400" dirty="0">
                <a:latin typeface="宋体" panose="02010600030101010101" pitchFamily="2" charset="-122"/>
              </a:rPr>
              <a:t>第三步，计算基期和现期的</a:t>
            </a:r>
            <a:r>
              <a:rPr lang="en-US" altLang="zh-CN" sz="2400" dirty="0">
                <a:latin typeface="宋体" panose="02010600030101010101" pitchFamily="2" charset="-122"/>
              </a:rPr>
              <a:t>CPI</a:t>
            </a:r>
            <a:r>
              <a:rPr lang="zh-CN" altLang="en-US" sz="2400" dirty="0">
                <a:latin typeface="宋体" panose="02010600030101010101" pitchFamily="2" charset="-122"/>
              </a:rPr>
              <a:t>。</a:t>
            </a:r>
            <a:endParaRPr lang="en-US" altLang="zh-CN" sz="2400" dirty="0">
              <a:latin typeface="宋体" panose="02010600030101010101" pitchFamily="2" charset="-122"/>
            </a:endParaRPr>
          </a:p>
          <a:p>
            <a:pPr lvl="1" eaLnBrk="1" hangingPunct="1">
              <a:buFont typeface="Wingdings" panose="05000000000000000000" pitchFamily="2" charset="2"/>
              <a:buChar char="ü"/>
            </a:pPr>
            <a:endParaRPr lang="en-US" altLang="zh-CN" sz="2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charRg st="14" end="39"/>
                                            </p:txEl>
                                          </p:spTgt>
                                        </p:tgtEl>
                                        <p:attrNameLst>
                                          <p:attrName>style.visibility</p:attrName>
                                        </p:attrNameLst>
                                      </p:cBhvr>
                                      <p:to>
                                        <p:strVal val="visible"/>
                                      </p:to>
                                    </p:set>
                                    <p:anim calcmode="lin" valueType="num">
                                      <p:cBhvr additive="base">
                                        <p:cTn id="7" dur="500" fill="hold"/>
                                        <p:tgtEl>
                                          <p:spTgt spid="37891">
                                            <p:txEl>
                                              <p:charRg st="14" end="3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charRg st="14" end="3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1">
                                            <p:txEl>
                                              <p:charRg st="39" end="64"/>
                                            </p:txEl>
                                          </p:spTgt>
                                        </p:tgtEl>
                                        <p:attrNameLst>
                                          <p:attrName>style.visibility</p:attrName>
                                        </p:attrNameLst>
                                      </p:cBhvr>
                                      <p:to>
                                        <p:strVal val="visible"/>
                                      </p:to>
                                    </p:set>
                                    <p:anim calcmode="lin" valueType="num">
                                      <p:cBhvr additive="base">
                                        <p:cTn id="11" dur="500" fill="hold"/>
                                        <p:tgtEl>
                                          <p:spTgt spid="37891">
                                            <p:txEl>
                                              <p:charRg st="39" end="6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1">
                                            <p:txEl>
                                              <p:charRg st="39" end="6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891">
                                            <p:txEl>
                                              <p:charRg st="64" end="81"/>
                                            </p:txEl>
                                          </p:spTgt>
                                        </p:tgtEl>
                                        <p:attrNameLst>
                                          <p:attrName>style.visibility</p:attrName>
                                        </p:attrNameLst>
                                      </p:cBhvr>
                                      <p:to>
                                        <p:strVal val="visible"/>
                                      </p:to>
                                    </p:set>
                                    <p:anim calcmode="lin" valueType="num">
                                      <p:cBhvr additive="base">
                                        <p:cTn id="15" dur="500" fill="hold"/>
                                        <p:tgtEl>
                                          <p:spTgt spid="37891">
                                            <p:txEl>
                                              <p:charRg st="64" end="8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891">
                                            <p:txEl>
                                              <p:charRg st="64" end="8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43011" name="内容占位符 2"/>
          <p:cNvSpPr>
            <a:spLocks noGrp="1"/>
          </p:cNvSpPr>
          <p:nvPr>
            <p:ph idx="1"/>
          </p:nvPr>
        </p:nvSpPr>
        <p:spPr>
          <a:xfrm>
            <a:off x="468313" y="1341438"/>
            <a:ext cx="8229600" cy="4784725"/>
          </a:xfrm>
        </p:spPr>
        <p:txBody>
          <a:bodyPr vert="horz" wrap="square" lIns="91440" tIns="45720" rIns="91440" bIns="45720" anchor="t" anchorCtr="0"/>
          <a:p>
            <a:pPr eaLnBrk="1" hangingPunct="1">
              <a:buNone/>
            </a:pPr>
            <a:r>
              <a:rPr lang="zh-CN" altLang="en-US" dirty="0"/>
              <a:t>计算</a:t>
            </a:r>
            <a:r>
              <a:rPr lang="en-US" altLang="zh-CN" dirty="0"/>
              <a:t>CPI</a:t>
            </a:r>
            <a:r>
              <a:rPr lang="zh-CN" altLang="en-US" dirty="0"/>
              <a:t>的公式：</a:t>
            </a:r>
            <a:endParaRPr lang="en-US" altLang="zh-CN" dirty="0"/>
          </a:p>
          <a:p>
            <a:pPr eaLnBrk="1" hangingPunct="1"/>
            <a:endParaRPr lang="zh-CN" altLang="en-US" sz="2800" b="0" dirty="0">
              <a:solidFill>
                <a:schemeClr val="tx1"/>
              </a:solidFill>
            </a:endParaRPr>
          </a:p>
        </p:txBody>
      </p:sp>
      <p:pic>
        <p:nvPicPr>
          <p:cNvPr id="43012" name="Picture 5"/>
          <p:cNvPicPr>
            <a:picLocks noChangeAspect="1"/>
          </p:cNvPicPr>
          <p:nvPr/>
        </p:nvPicPr>
        <p:blipFill>
          <a:blip r:embed="rId1"/>
          <a:stretch>
            <a:fillRect/>
          </a:stretch>
        </p:blipFill>
        <p:spPr>
          <a:xfrm>
            <a:off x="928688" y="2767013"/>
            <a:ext cx="7286625" cy="132397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标题 1"/>
          <p:cNvSpPr>
            <a:spLocks noGrp="1"/>
          </p:cNvSpPr>
          <p:nvPr>
            <p:ph type="title"/>
          </p:nvPr>
        </p:nvSpPr>
        <p:spPr/>
        <p:txBody>
          <a:bodyPr vert="horz" wrap="square" lIns="91440" tIns="45720" rIns="91440" bIns="45720" anchor="ctr" anchorCtr="0"/>
          <a:p>
            <a:pPr eaLnBrk="1" hangingPunct="1"/>
            <a:r>
              <a:rPr lang="zh-CN" altLang="en-US" dirty="0"/>
              <a:t>第二节  通货膨胀</a:t>
            </a:r>
            <a:endParaRPr lang="zh-CN" altLang="en-US" dirty="0"/>
          </a:p>
        </p:txBody>
      </p:sp>
      <p:sp>
        <p:nvSpPr>
          <p:cNvPr id="38915" name="内容占位符 2"/>
          <p:cNvSpPr>
            <a:spLocks noGrp="1"/>
          </p:cNvSpPr>
          <p:nvPr>
            <p:ph idx="1"/>
          </p:nvPr>
        </p:nvSpPr>
        <p:spPr/>
        <p:txBody>
          <a:bodyPr vert="horz" wrap="square" lIns="91440" tIns="45720" rIns="91440" bIns="45720" anchor="t" anchorCtr="0"/>
          <a:p>
            <a:pPr eaLnBrk="1" hangingPunct="1">
              <a:buNone/>
            </a:pPr>
            <a:r>
              <a:rPr lang="en-US" altLang="zh-CN" dirty="0"/>
              <a:t>GDP</a:t>
            </a:r>
            <a:r>
              <a:rPr lang="zh-CN" altLang="en-US" dirty="0"/>
              <a:t>平减指数和</a:t>
            </a:r>
            <a:r>
              <a:rPr lang="en-US" altLang="zh-CN" dirty="0"/>
              <a:t>CPI</a:t>
            </a:r>
            <a:r>
              <a:rPr lang="zh-CN" altLang="en-US" dirty="0"/>
              <a:t>的区别：</a:t>
            </a:r>
            <a:endParaRPr lang="en-US" altLang="zh-CN" dirty="0"/>
          </a:p>
          <a:p>
            <a:pPr lvl="1" eaLnBrk="1" hangingPunct="1">
              <a:lnSpc>
                <a:spcPct val="125000"/>
              </a:lnSpc>
              <a:buNone/>
            </a:pPr>
            <a:r>
              <a:rPr lang="zh-CN" altLang="en-US" sz="2400" b="1" dirty="0"/>
              <a:t>    ①</a:t>
            </a:r>
            <a:r>
              <a:rPr lang="en-US" altLang="zh-CN" sz="2400" dirty="0"/>
              <a:t>GDP</a:t>
            </a:r>
            <a:r>
              <a:rPr lang="zh-CN" altLang="en-US" sz="2400" dirty="0"/>
              <a:t>平减指数衡量</a:t>
            </a:r>
            <a:r>
              <a:rPr lang="zh-CN" altLang="en-US" sz="2400" dirty="0">
                <a:highlight>
                  <a:srgbClr val="FFFF00"/>
                </a:highlight>
              </a:rPr>
              <a:t>所生产的所有产品与服务的价格</a:t>
            </a:r>
            <a:r>
              <a:rPr lang="zh-CN" altLang="en-US" sz="2400" dirty="0"/>
              <a:t>，而</a:t>
            </a:r>
            <a:r>
              <a:rPr lang="en-US" altLang="zh-CN" sz="2400" dirty="0"/>
              <a:t>CPI</a:t>
            </a:r>
            <a:r>
              <a:rPr lang="zh-CN" altLang="en-US" sz="2400" dirty="0"/>
              <a:t>只衡量</a:t>
            </a:r>
            <a:r>
              <a:rPr lang="zh-CN" altLang="en-US" sz="2400" dirty="0">
                <a:highlight>
                  <a:srgbClr val="FFFF00"/>
                </a:highlight>
              </a:rPr>
              <a:t>消费者购买的产品与服务</a:t>
            </a:r>
            <a:r>
              <a:rPr lang="zh-CN" altLang="en-US" sz="2400" dirty="0"/>
              <a:t>的价格。因此，</a:t>
            </a:r>
            <a:r>
              <a:rPr lang="zh-CN" altLang="en-US" sz="2400" u="sng" dirty="0"/>
              <a:t>企业或政府购买</a:t>
            </a:r>
            <a:r>
              <a:rPr lang="zh-CN" altLang="en-US" sz="2400" dirty="0"/>
              <a:t>的产品价格上升将反映在</a:t>
            </a:r>
            <a:r>
              <a:rPr lang="en-US" altLang="zh-CN" sz="2400" dirty="0"/>
              <a:t>GDP</a:t>
            </a:r>
            <a:r>
              <a:rPr lang="zh-CN" altLang="en-US" sz="2400" dirty="0"/>
              <a:t>平减指数上，但并不反映在</a:t>
            </a:r>
            <a:r>
              <a:rPr lang="en-US" altLang="zh-CN" sz="2400" dirty="0"/>
              <a:t>CPI</a:t>
            </a:r>
            <a:r>
              <a:rPr lang="zh-CN" altLang="en-US" sz="2400" dirty="0"/>
              <a:t>上。</a:t>
            </a:r>
            <a:endParaRPr lang="en-US" altLang="zh-CN" sz="2400" dirty="0"/>
          </a:p>
          <a:p>
            <a:pPr lvl="1" eaLnBrk="1" hangingPunct="1">
              <a:lnSpc>
                <a:spcPct val="125000"/>
              </a:lnSpc>
              <a:buNone/>
            </a:pPr>
            <a:r>
              <a:rPr lang="zh-CN" altLang="en-US" sz="2400" b="1" dirty="0"/>
              <a:t>    ② </a:t>
            </a:r>
            <a:r>
              <a:rPr lang="en-US" altLang="zh-CN" sz="2400" dirty="0">
                <a:highlight>
                  <a:srgbClr val="FFFF00"/>
                </a:highlight>
              </a:rPr>
              <a:t>GDP</a:t>
            </a:r>
            <a:r>
              <a:rPr lang="zh-CN" altLang="en-US" sz="2400" dirty="0">
                <a:highlight>
                  <a:srgbClr val="FFFF00"/>
                </a:highlight>
              </a:rPr>
              <a:t>平减指数只包括国内</a:t>
            </a:r>
            <a:r>
              <a:rPr lang="zh-CN" altLang="en-US" sz="2400" dirty="0"/>
              <a:t>生产的产品，</a:t>
            </a:r>
            <a:r>
              <a:rPr lang="en-US" altLang="zh-CN" sz="2400" dirty="0">
                <a:highlight>
                  <a:srgbClr val="FFFF00"/>
                </a:highlight>
              </a:rPr>
              <a:t>CPI</a:t>
            </a:r>
            <a:r>
              <a:rPr lang="zh-CN" altLang="en-US" sz="2400" dirty="0">
                <a:highlight>
                  <a:srgbClr val="FFFF00"/>
                </a:highlight>
              </a:rPr>
              <a:t>则包括在国外生产，但在国内销售</a:t>
            </a:r>
            <a:r>
              <a:rPr lang="zh-CN" altLang="en-US" sz="2400" dirty="0"/>
              <a:t>的产品。因此，日本制造并在美国销售的丰田汽车的价格上升会影响美国的</a:t>
            </a:r>
            <a:r>
              <a:rPr lang="en-US" altLang="zh-CN" sz="2400" dirty="0"/>
              <a:t>CPI</a:t>
            </a:r>
            <a:r>
              <a:rPr lang="zh-CN" altLang="en-US" sz="2400" dirty="0"/>
              <a:t>，但并不影响美国</a:t>
            </a:r>
            <a:r>
              <a:rPr lang="en-US" altLang="zh-CN" sz="2400" dirty="0"/>
              <a:t>GDP</a:t>
            </a:r>
            <a:r>
              <a:rPr lang="zh-CN" altLang="en-US" sz="2400" dirty="0"/>
              <a:t>平减指数。</a:t>
            </a:r>
            <a:endParaRPr lang="en-US" altLang="zh-CN" sz="2400" dirty="0"/>
          </a:p>
          <a:p>
            <a:pPr lvl="1" eaLnBrk="1" hangingPunct="1">
              <a:lnSpc>
                <a:spcPct val="125000"/>
              </a:lnSpc>
              <a:buNone/>
            </a:pPr>
            <a:r>
              <a:rPr lang="zh-CN" altLang="en-US" sz="2400" b="1" dirty="0"/>
              <a:t>    ③</a:t>
            </a:r>
            <a:r>
              <a:rPr lang="en-US" altLang="zh-CN" sz="2400" dirty="0"/>
              <a:t> CPI</a:t>
            </a:r>
            <a:r>
              <a:rPr lang="zh-CN" altLang="en-US" sz="2400" dirty="0"/>
              <a:t>的权重固定，</a:t>
            </a:r>
            <a:r>
              <a:rPr lang="en-US" altLang="zh-CN" sz="2400" dirty="0"/>
              <a:t>GDP</a:t>
            </a:r>
            <a:r>
              <a:rPr lang="zh-CN" altLang="en-US" sz="2400" dirty="0"/>
              <a:t>平减指数权重变动</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5">
                                            <p:txEl>
                                              <p:charRg st="16" end="109"/>
                                            </p:txEl>
                                          </p:spTgt>
                                        </p:tgtEl>
                                        <p:attrNameLst>
                                          <p:attrName>style.visibility</p:attrName>
                                        </p:attrNameLst>
                                      </p:cBhvr>
                                      <p:to>
                                        <p:strVal val="visible"/>
                                      </p:to>
                                    </p:set>
                                    <p:anim calcmode="lin" valueType="num">
                                      <p:cBhvr additive="base">
                                        <p:cTn id="7" dur="500" fill="hold"/>
                                        <p:tgtEl>
                                          <p:spTgt spid="38915">
                                            <p:txEl>
                                              <p:charRg st="16" end="10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charRg st="16" end="10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915">
                                            <p:txEl>
                                              <p:charRg st="109" end="204"/>
                                            </p:txEl>
                                          </p:spTgt>
                                        </p:tgtEl>
                                        <p:attrNameLst>
                                          <p:attrName>style.visibility</p:attrName>
                                        </p:attrNameLst>
                                      </p:cBhvr>
                                      <p:to>
                                        <p:strVal val="visible"/>
                                      </p:to>
                                    </p:set>
                                    <p:anim calcmode="lin" valueType="num">
                                      <p:cBhvr additive="base">
                                        <p:cTn id="13" dur="500" fill="hold"/>
                                        <p:tgtEl>
                                          <p:spTgt spid="38915">
                                            <p:txEl>
                                              <p:charRg st="109" end="20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5">
                                            <p:txEl>
                                              <p:charRg st="109" end="20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915">
                                            <p:txEl>
                                              <p:charRg st="204" end="231"/>
                                            </p:txEl>
                                          </p:spTgt>
                                        </p:tgtEl>
                                        <p:attrNameLst>
                                          <p:attrName>style.visibility</p:attrName>
                                        </p:attrNameLst>
                                      </p:cBhvr>
                                      <p:to>
                                        <p:strVal val="visible"/>
                                      </p:to>
                                    </p:set>
                                    <p:anim calcmode="lin" valueType="num">
                                      <p:cBhvr additive="base">
                                        <p:cTn id="19" dur="500" fill="hold"/>
                                        <p:tgtEl>
                                          <p:spTgt spid="38915">
                                            <p:txEl>
                                              <p:charRg st="204" end="23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5">
                                            <p:txEl>
                                              <p:charRg st="204" end="23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内容占位符 2"/>
          <p:cNvSpPr>
            <a:spLocks noGrp="1"/>
          </p:cNvSpPr>
          <p:nvPr>
            <p:ph idx="1"/>
          </p:nvPr>
        </p:nvSpPr>
        <p:spPr>
          <a:xfrm>
            <a:off x="250825" y="981075"/>
            <a:ext cx="8713788" cy="5145088"/>
          </a:xfrm>
        </p:spPr>
        <p:txBody>
          <a:bodyPr vert="horz" wrap="square" lIns="91440" tIns="45720" rIns="91440" bIns="45720" anchor="t" anchorCtr="0"/>
          <a:p>
            <a:pPr eaLnBrk="1" hangingPunct="1">
              <a:lnSpc>
                <a:spcPct val="150000"/>
              </a:lnSpc>
              <a:buNone/>
            </a:pPr>
            <a:r>
              <a:rPr lang="zh-CN" altLang="en-US" sz="2400" dirty="0"/>
              <a:t>   （三）其他指数</a:t>
            </a:r>
            <a:endParaRPr lang="en-US" altLang="zh-CN" sz="2400" dirty="0"/>
          </a:p>
          <a:p>
            <a:pPr eaLnBrk="1" hangingPunct="1">
              <a:lnSpc>
                <a:spcPct val="150000"/>
              </a:lnSpc>
              <a:buNone/>
            </a:pPr>
            <a:r>
              <a:rPr lang="zh-CN" altLang="en-US" sz="2400" b="0" dirty="0"/>
              <a:t>   </a:t>
            </a:r>
            <a:r>
              <a:rPr lang="zh-CN" altLang="en-US" sz="2400" b="0" dirty="0">
                <a:solidFill>
                  <a:schemeClr val="tx1"/>
                </a:solidFill>
              </a:rPr>
              <a:t>消费物价指数（居民消费价格指数）</a:t>
            </a:r>
            <a:r>
              <a:rPr lang="en-US" altLang="zh-CN" sz="2400" b="0" dirty="0">
                <a:solidFill>
                  <a:schemeClr val="tx1"/>
                </a:solidFill>
              </a:rPr>
              <a:t>(CPI)</a:t>
            </a:r>
            <a:endParaRPr lang="en-US" altLang="zh-CN" sz="2400" b="0" dirty="0">
              <a:solidFill>
                <a:schemeClr val="tx1"/>
              </a:solidFill>
            </a:endParaRPr>
          </a:p>
          <a:p>
            <a:pPr eaLnBrk="1" hangingPunct="1">
              <a:lnSpc>
                <a:spcPct val="150000"/>
              </a:lnSpc>
              <a:buNone/>
            </a:pPr>
            <a:r>
              <a:rPr lang="zh-CN" altLang="en-US" sz="2400" b="0" dirty="0">
                <a:solidFill>
                  <a:schemeClr val="tx1"/>
                </a:solidFill>
              </a:rPr>
              <a:t>   零售物价指数（商品</a:t>
            </a:r>
            <a:r>
              <a:rPr lang="zh-CN" altLang="en-US" sz="2400" b="0" u="sng" dirty="0">
                <a:solidFill>
                  <a:schemeClr val="tx1"/>
                </a:solidFill>
              </a:rPr>
              <a:t>零售</a:t>
            </a:r>
            <a:r>
              <a:rPr lang="zh-CN" altLang="en-US" sz="2400" b="0" dirty="0">
                <a:solidFill>
                  <a:schemeClr val="tx1"/>
                </a:solidFill>
              </a:rPr>
              <a:t>价格指数）</a:t>
            </a:r>
            <a:r>
              <a:rPr lang="en-US" altLang="zh-CN" sz="2400" b="0" dirty="0">
                <a:solidFill>
                  <a:schemeClr val="tx1"/>
                </a:solidFill>
              </a:rPr>
              <a:t>(RPI) </a:t>
            </a:r>
            <a:endParaRPr lang="en-US" altLang="zh-CN" sz="2400" b="0" dirty="0">
              <a:solidFill>
                <a:schemeClr val="tx1"/>
              </a:solidFill>
            </a:endParaRPr>
          </a:p>
          <a:p>
            <a:pPr eaLnBrk="1" hangingPunct="1">
              <a:lnSpc>
                <a:spcPct val="150000"/>
              </a:lnSpc>
              <a:buNone/>
            </a:pPr>
            <a:r>
              <a:rPr lang="zh-CN" altLang="en-US" sz="2400" b="0" dirty="0">
                <a:solidFill>
                  <a:schemeClr val="tx1"/>
                </a:solidFill>
              </a:rPr>
              <a:t>    个人消费支出平减指数（</a:t>
            </a:r>
            <a:r>
              <a:rPr lang="en-US" altLang="zh-CN" sz="2400" b="0" dirty="0">
                <a:solidFill>
                  <a:schemeClr val="tx1"/>
                </a:solidFill>
              </a:rPr>
              <a:t>PCE</a:t>
            </a:r>
            <a:r>
              <a:rPr lang="zh-CN" altLang="en-US" sz="2400" b="0" dirty="0">
                <a:solidFill>
                  <a:schemeClr val="tx1"/>
                </a:solidFill>
              </a:rPr>
              <a:t>）</a:t>
            </a:r>
            <a:endParaRPr lang="en-US" altLang="zh-CN" sz="2400" b="0" dirty="0">
              <a:solidFill>
                <a:schemeClr val="tx1"/>
              </a:solidFill>
            </a:endParaRPr>
          </a:p>
          <a:p>
            <a:pPr eaLnBrk="1" hangingPunct="1">
              <a:lnSpc>
                <a:spcPct val="150000"/>
              </a:lnSpc>
              <a:buNone/>
            </a:pPr>
            <a:r>
              <a:rPr lang="zh-CN" altLang="en-US" sz="2400" b="0" dirty="0">
                <a:solidFill>
                  <a:schemeClr val="tx1"/>
                </a:solidFill>
              </a:rPr>
              <a:t>    批发物价指数（工业品出厂价格指数）</a:t>
            </a:r>
            <a:r>
              <a:rPr lang="en-US" altLang="zh-CN" sz="2400" b="0" dirty="0">
                <a:solidFill>
                  <a:schemeClr val="tx1"/>
                </a:solidFill>
              </a:rPr>
              <a:t>(WPI or PPI)</a:t>
            </a:r>
            <a:endParaRPr lang="en-US" altLang="zh-CN" sz="2400" b="0" dirty="0">
              <a:solidFill>
                <a:schemeClr val="tx1"/>
              </a:solidFill>
            </a:endParaRPr>
          </a:p>
          <a:p>
            <a:pPr eaLnBrk="1" hangingPunct="1">
              <a:lnSpc>
                <a:spcPct val="150000"/>
              </a:lnSpc>
              <a:buNone/>
            </a:pPr>
            <a:endParaRPr lang="zh-CN" altLang="en-US" sz="2400" b="0" dirty="0">
              <a:solidFill>
                <a:schemeClr val="tx1"/>
              </a:solidFill>
              <a:latin typeface="Times New Roman" panose="02020603050405020304" pitchFamily="18" charset="0"/>
            </a:endParaRPr>
          </a:p>
          <a:p>
            <a:pPr eaLnBrk="1" hangingPunct="1">
              <a:lnSpc>
                <a:spcPct val="150000"/>
              </a:lnSpc>
              <a:buNone/>
            </a:pPr>
            <a:r>
              <a:rPr lang="zh-CN" altLang="en-US" sz="2400" b="0" dirty="0">
                <a:solidFill>
                  <a:schemeClr val="tx1"/>
                </a:solidFill>
                <a:latin typeface="Times New Roman" panose="02020603050405020304" pitchFamily="18" charset="0"/>
              </a:rPr>
              <a:t>         * 同比</a:t>
            </a:r>
            <a:r>
              <a:rPr lang="en-US" altLang="zh-CN" sz="2400" b="0" dirty="0">
                <a:solidFill>
                  <a:schemeClr val="tx1"/>
                </a:solidFill>
                <a:latin typeface="Times New Roman" panose="02020603050405020304" pitchFamily="18" charset="0"/>
              </a:rPr>
              <a:t>=</a:t>
            </a:r>
            <a:r>
              <a:rPr lang="zh-CN" altLang="en-US" sz="2400" b="0" dirty="0">
                <a:solidFill>
                  <a:schemeClr val="tx1"/>
                </a:solidFill>
                <a:latin typeface="Times New Roman" panose="02020603050405020304" pitchFamily="18" charset="0"/>
              </a:rPr>
              <a:t>报告期数据</a:t>
            </a:r>
            <a:r>
              <a:rPr lang="en-US" altLang="zh-CN" sz="2400" b="0" dirty="0">
                <a:solidFill>
                  <a:schemeClr val="tx1"/>
                </a:solidFill>
                <a:latin typeface="Times New Roman" panose="02020603050405020304" pitchFamily="18" charset="0"/>
              </a:rPr>
              <a:t>/</a:t>
            </a:r>
            <a:r>
              <a:rPr lang="zh-CN" altLang="en-US" sz="2400" b="0" dirty="0">
                <a:solidFill>
                  <a:schemeClr val="tx1"/>
                </a:solidFill>
                <a:latin typeface="Times New Roman" panose="02020603050405020304" pitchFamily="18" charset="0"/>
              </a:rPr>
              <a:t>去年同期数据</a:t>
            </a:r>
            <a:endParaRPr lang="zh-CN" altLang="en-US" sz="2400" b="0" dirty="0">
              <a:solidFill>
                <a:schemeClr val="tx1"/>
              </a:solidFill>
              <a:latin typeface="Times New Roman" panose="02020603050405020304" pitchFamily="18" charset="0"/>
            </a:endParaRPr>
          </a:p>
          <a:p>
            <a:pPr eaLnBrk="1" hangingPunct="1">
              <a:lnSpc>
                <a:spcPct val="150000"/>
              </a:lnSpc>
              <a:buNone/>
            </a:pPr>
            <a:r>
              <a:rPr lang="zh-CN" altLang="en-US" sz="2400" b="0" dirty="0">
                <a:solidFill>
                  <a:schemeClr val="tx1"/>
                </a:solidFill>
                <a:latin typeface="Times New Roman" panose="02020603050405020304" pitchFamily="18" charset="0"/>
              </a:rPr>
              <a:t>         * 环比</a:t>
            </a:r>
            <a:r>
              <a:rPr lang="en-US" altLang="zh-CN" sz="2400" b="0" dirty="0">
                <a:solidFill>
                  <a:schemeClr val="tx1"/>
                </a:solidFill>
                <a:latin typeface="Times New Roman" panose="02020603050405020304" pitchFamily="18" charset="0"/>
              </a:rPr>
              <a:t>=</a:t>
            </a:r>
            <a:r>
              <a:rPr lang="zh-CN" altLang="en-US" sz="2400" b="0" dirty="0">
                <a:solidFill>
                  <a:schemeClr val="tx1"/>
                </a:solidFill>
                <a:latin typeface="Times New Roman" panose="02020603050405020304" pitchFamily="18" charset="0"/>
              </a:rPr>
              <a:t>报告期数据</a:t>
            </a:r>
            <a:r>
              <a:rPr lang="en-US" altLang="zh-CN" sz="2400" b="0" dirty="0">
                <a:solidFill>
                  <a:schemeClr val="tx1"/>
                </a:solidFill>
                <a:latin typeface="Times New Roman" panose="02020603050405020304" pitchFamily="18" charset="0"/>
              </a:rPr>
              <a:t>/</a:t>
            </a:r>
            <a:r>
              <a:rPr lang="zh-CN" altLang="en-US" sz="2400" b="0" dirty="0">
                <a:solidFill>
                  <a:schemeClr val="tx1"/>
                </a:solidFill>
                <a:latin typeface="Times New Roman" panose="02020603050405020304" pitchFamily="18" charset="0"/>
              </a:rPr>
              <a:t>上期数据</a:t>
            </a:r>
            <a:endParaRPr lang="zh-CN" altLang="en-US" sz="2400" b="0"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9"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b="0" dirty="0"/>
            </a:fld>
            <a:endParaRPr lang="zh-CN" altLang="en-US" sz="1400" b="0" dirty="0"/>
          </a:p>
        </p:txBody>
      </p:sp>
      <p:sp>
        <p:nvSpPr>
          <p:cNvPr id="4100" name="Rectangle 3"/>
          <p:cNvSpPr>
            <a:spLocks noGrp="1"/>
          </p:cNvSpPr>
          <p:nvPr>
            <p:ph type="body" sz="half" idx="1"/>
          </p:nvPr>
        </p:nvSpPr>
        <p:spPr>
          <a:xfrm>
            <a:off x="395288" y="476250"/>
            <a:ext cx="8218487" cy="5329238"/>
          </a:xfrm>
        </p:spPr>
        <p:txBody>
          <a:bodyPr vert="horz" wrap="square" lIns="91440" tIns="45720" rIns="91440" bIns="45720" anchor="t" anchorCtr="0"/>
          <a:p>
            <a:pPr eaLnBrk="1" hangingPunct="1">
              <a:lnSpc>
                <a:spcPct val="80000"/>
              </a:lnSpc>
              <a:buClrTx/>
              <a:buSzTx/>
              <a:buFontTx/>
              <a:buNone/>
            </a:pPr>
            <a:r>
              <a:rPr lang="zh-CN" altLang="en-US" sz="2800" dirty="0">
                <a:solidFill>
                  <a:schemeClr val="tx1"/>
                </a:solidFill>
                <a:latin typeface="Times New Roman" panose="02020603050405020304" pitchFamily="18" charset="0"/>
              </a:rPr>
              <a:t>第二节   通货膨胀</a:t>
            </a:r>
            <a:endParaRPr lang="zh-CN" altLang="en-US" sz="2800" dirty="0">
              <a:solidFill>
                <a:schemeClr val="tx1"/>
              </a:solidFill>
              <a:latin typeface="Times New Roman" panose="02020603050405020304" pitchFamily="18" charset="0"/>
            </a:endParaRPr>
          </a:p>
          <a:p>
            <a:pPr eaLnBrk="1" hangingPunct="1">
              <a:lnSpc>
                <a:spcPct val="80000"/>
              </a:lnSpc>
              <a:buClrTx/>
              <a:buSzTx/>
              <a:buFontTx/>
              <a:buNone/>
            </a:pPr>
            <a:endParaRPr lang="zh-CN" altLang="en-US" sz="1700" dirty="0">
              <a:solidFill>
                <a:schemeClr val="tx1"/>
              </a:solidFill>
              <a:latin typeface="Times New Roman" panose="02020603050405020304" pitchFamily="18" charset="0"/>
            </a:endParaRPr>
          </a:p>
          <a:p>
            <a:pPr eaLnBrk="1" hangingPunct="1">
              <a:lnSpc>
                <a:spcPct val="80000"/>
              </a:lnSpc>
              <a:buClrTx/>
              <a:buSzTx/>
              <a:buFontTx/>
              <a:buNone/>
            </a:pPr>
            <a:r>
              <a:rPr lang="zh-CN" altLang="en-US" sz="2400" dirty="0">
                <a:solidFill>
                  <a:srgbClr val="C00000"/>
                </a:solidFill>
                <a:latin typeface="Times New Roman" panose="02020603050405020304" pitchFamily="18" charset="0"/>
              </a:rPr>
              <a:t>三、 通货膨胀的含义</a:t>
            </a:r>
            <a:endParaRPr lang="zh-CN" altLang="en-US" sz="2400" dirty="0">
              <a:solidFill>
                <a:srgbClr val="C00000"/>
              </a:solidFill>
              <a:latin typeface="Times New Roman" panose="02020603050405020304" pitchFamily="18" charset="0"/>
            </a:endParaRPr>
          </a:p>
          <a:p>
            <a:pPr eaLnBrk="1" hangingPunct="1">
              <a:lnSpc>
                <a:spcPct val="150000"/>
              </a:lnSpc>
              <a:buClrTx/>
              <a:buSzTx/>
              <a:buFontTx/>
              <a:buNone/>
            </a:pPr>
            <a:r>
              <a:rPr lang="zh-CN" altLang="en-US" sz="2400" dirty="0">
                <a:solidFill>
                  <a:schemeClr val="tx1"/>
                </a:solidFill>
                <a:latin typeface="Times New Roman" panose="02020603050405020304" pitchFamily="18" charset="0"/>
              </a:rPr>
              <a:t>            在信用货币制度下，流通中的货币超过经济增长所需要的数量而引起的货币贬值和价格水平全面、持续上涨的经济现象。</a:t>
            </a:r>
            <a:endParaRPr lang="zh-CN" altLang="en-US" sz="2400" dirty="0">
              <a:solidFill>
                <a:schemeClr val="tx1"/>
              </a:solidFill>
              <a:latin typeface="Times New Roman" panose="02020603050405020304" pitchFamily="18" charset="0"/>
            </a:endParaRPr>
          </a:p>
          <a:p>
            <a:pPr eaLnBrk="1" hangingPunct="1">
              <a:lnSpc>
                <a:spcPct val="80000"/>
              </a:lnSpc>
              <a:spcBef>
                <a:spcPct val="0"/>
              </a:spcBef>
              <a:buClrTx/>
              <a:buSzTx/>
              <a:buFontTx/>
              <a:buNone/>
            </a:pPr>
            <a:r>
              <a:rPr lang="en-US" altLang="zh-CN" sz="2400" dirty="0">
                <a:solidFill>
                  <a:schemeClr val="tx1"/>
                </a:solidFill>
              </a:rPr>
              <a:t>   </a:t>
            </a:r>
            <a:endParaRPr lang="en-US" altLang="zh-CN" sz="2400" dirty="0">
              <a:solidFill>
                <a:schemeClr val="tx1"/>
              </a:solidFill>
            </a:endParaRPr>
          </a:p>
          <a:p>
            <a:pPr eaLnBrk="1" hangingPunct="1">
              <a:lnSpc>
                <a:spcPct val="80000"/>
              </a:lnSpc>
              <a:spcBef>
                <a:spcPct val="0"/>
              </a:spcBef>
              <a:buClrTx/>
              <a:buSzTx/>
              <a:buFontTx/>
              <a:buNone/>
            </a:pPr>
            <a:r>
              <a:rPr lang="en-US" altLang="zh-CN" sz="2400" dirty="0">
                <a:solidFill>
                  <a:schemeClr val="tx1"/>
                </a:solidFill>
              </a:rPr>
              <a:t>   </a:t>
            </a:r>
            <a:r>
              <a:rPr lang="zh-CN" altLang="en-US" sz="2400" dirty="0">
                <a:solidFill>
                  <a:schemeClr val="tx1"/>
                </a:solidFill>
              </a:rPr>
              <a:t>    通货膨胀（物价指数）的度量</a:t>
            </a:r>
            <a:endParaRPr lang="zh-CN" altLang="en-US" sz="2400" dirty="0">
              <a:solidFill>
                <a:schemeClr val="tx1"/>
              </a:solidFill>
            </a:endParaRPr>
          </a:p>
          <a:p>
            <a:pPr eaLnBrk="1" hangingPunct="1">
              <a:lnSpc>
                <a:spcPct val="80000"/>
              </a:lnSpc>
              <a:buClrTx/>
              <a:buSzTx/>
              <a:buFontTx/>
              <a:buNone/>
            </a:pPr>
            <a:r>
              <a:rPr lang="zh-CN" altLang="en-US" sz="1600" dirty="0"/>
              <a:t>                                                                                                             </a:t>
            </a:r>
            <a:endParaRPr lang="zh-CN" altLang="en-US" sz="1600" dirty="0"/>
          </a:p>
          <a:p>
            <a:pPr eaLnBrk="1" hangingPunct="1">
              <a:lnSpc>
                <a:spcPct val="80000"/>
              </a:lnSpc>
              <a:buClrTx/>
              <a:buSzTx/>
              <a:buFontTx/>
              <a:buNone/>
            </a:pPr>
            <a:r>
              <a:rPr lang="zh-CN" altLang="en-US" sz="1800" dirty="0"/>
              <a:t>                                                                                   </a:t>
            </a:r>
            <a:endParaRPr lang="en-US" altLang="zh-CN" sz="1800" dirty="0"/>
          </a:p>
          <a:p>
            <a:pPr eaLnBrk="1" hangingPunct="1">
              <a:lnSpc>
                <a:spcPct val="80000"/>
              </a:lnSpc>
              <a:buClrTx/>
              <a:buSzTx/>
              <a:buFontTx/>
              <a:buNone/>
            </a:pPr>
            <a:r>
              <a:rPr lang="zh-CN" altLang="en-US" sz="1800" dirty="0"/>
              <a:t>                                                                                    </a:t>
            </a:r>
            <a:r>
              <a:rPr lang="zh-CN" altLang="en-US" sz="1600" dirty="0">
                <a:solidFill>
                  <a:schemeClr val="tx1"/>
                </a:solidFill>
              </a:rPr>
              <a:t>式中：</a:t>
            </a:r>
            <a:r>
              <a:rPr lang="en-US" altLang="zh-CN" sz="1600" dirty="0">
                <a:solidFill>
                  <a:schemeClr val="tx1"/>
                </a:solidFill>
              </a:rPr>
              <a:t>P</a:t>
            </a:r>
            <a:r>
              <a:rPr lang="zh-CN" altLang="en-US" sz="1600" dirty="0">
                <a:solidFill>
                  <a:schemeClr val="tx1"/>
                </a:solidFill>
              </a:rPr>
              <a:t>为</a:t>
            </a:r>
            <a:r>
              <a:rPr lang="en-US" altLang="zh-CN" sz="1600" dirty="0">
                <a:solidFill>
                  <a:schemeClr val="tx1"/>
                </a:solidFill>
              </a:rPr>
              <a:t>i</a:t>
            </a:r>
            <a:r>
              <a:rPr lang="zh-CN" altLang="en-US" sz="1600" dirty="0">
                <a:solidFill>
                  <a:schemeClr val="tx1"/>
                </a:solidFill>
              </a:rPr>
              <a:t>种商品的价格</a:t>
            </a:r>
            <a:endParaRPr lang="zh-CN" altLang="en-US" sz="1600" dirty="0">
              <a:solidFill>
                <a:schemeClr val="tx1"/>
              </a:solidFill>
            </a:endParaRPr>
          </a:p>
          <a:p>
            <a:pPr eaLnBrk="1" hangingPunct="1">
              <a:lnSpc>
                <a:spcPct val="80000"/>
              </a:lnSpc>
              <a:buClrTx/>
              <a:buSzTx/>
              <a:buFontTx/>
              <a:buNone/>
            </a:pPr>
            <a:r>
              <a:rPr lang="en-US" altLang="zh-CN" sz="1600" dirty="0">
                <a:solidFill>
                  <a:schemeClr val="tx1"/>
                </a:solidFill>
              </a:rPr>
              <a:t>                                                                                                        </a:t>
            </a:r>
            <a:r>
              <a:rPr lang="zh-CN" altLang="en-US" sz="1600" dirty="0">
                <a:solidFill>
                  <a:schemeClr val="tx1"/>
                </a:solidFill>
              </a:rPr>
              <a:t> </a:t>
            </a:r>
            <a:r>
              <a:rPr lang="en-US" altLang="zh-CN" sz="1600" dirty="0">
                <a:solidFill>
                  <a:schemeClr val="tx1"/>
                </a:solidFill>
              </a:rPr>
              <a:t>Q</a:t>
            </a:r>
            <a:r>
              <a:rPr lang="zh-CN" altLang="en-US" sz="1600" dirty="0">
                <a:solidFill>
                  <a:schemeClr val="tx1"/>
                </a:solidFill>
              </a:rPr>
              <a:t>为</a:t>
            </a:r>
            <a:r>
              <a:rPr lang="en-US" altLang="zh-CN" sz="1600" dirty="0">
                <a:solidFill>
                  <a:schemeClr val="tx1"/>
                </a:solidFill>
              </a:rPr>
              <a:t>i</a:t>
            </a:r>
            <a:r>
              <a:rPr lang="zh-CN" altLang="en-US" sz="1600" dirty="0">
                <a:solidFill>
                  <a:schemeClr val="tx1"/>
                </a:solidFill>
              </a:rPr>
              <a:t>种商品的数量</a:t>
            </a:r>
            <a:endParaRPr lang="zh-CN" altLang="en-US" sz="1600" dirty="0">
              <a:solidFill>
                <a:schemeClr val="tx1"/>
              </a:solidFill>
            </a:endParaRPr>
          </a:p>
          <a:p>
            <a:pPr eaLnBrk="1" hangingPunct="1">
              <a:lnSpc>
                <a:spcPct val="80000"/>
              </a:lnSpc>
              <a:buClrTx/>
              <a:buSzTx/>
              <a:buFontTx/>
              <a:buNone/>
            </a:pPr>
            <a:r>
              <a:rPr lang="zh-CN" altLang="en-US" sz="1600" dirty="0">
                <a:solidFill>
                  <a:schemeClr val="tx1"/>
                </a:solidFill>
              </a:rPr>
              <a:t>                                                                                                         </a:t>
            </a:r>
            <a:r>
              <a:rPr lang="en-US" altLang="zh-CN" sz="1600" dirty="0">
                <a:solidFill>
                  <a:schemeClr val="tx1"/>
                </a:solidFill>
              </a:rPr>
              <a:t>t</a:t>
            </a:r>
            <a:r>
              <a:rPr lang="zh-CN" altLang="en-US" sz="1600" dirty="0">
                <a:solidFill>
                  <a:schemeClr val="tx1"/>
                </a:solidFill>
              </a:rPr>
              <a:t>为报告期（现期）</a:t>
            </a:r>
            <a:endParaRPr lang="zh-CN" altLang="en-US" sz="1600" dirty="0">
              <a:solidFill>
                <a:schemeClr val="tx1"/>
              </a:solidFill>
            </a:endParaRPr>
          </a:p>
          <a:p>
            <a:pPr eaLnBrk="1" hangingPunct="1">
              <a:lnSpc>
                <a:spcPct val="80000"/>
              </a:lnSpc>
              <a:buClrTx/>
              <a:buSzTx/>
              <a:buFontTx/>
              <a:buNone/>
            </a:pPr>
            <a:r>
              <a:rPr lang="zh-CN" altLang="en-US" sz="1600" dirty="0">
                <a:solidFill>
                  <a:schemeClr val="tx1"/>
                </a:solidFill>
              </a:rPr>
              <a:t>                                                                                                         </a:t>
            </a:r>
            <a:r>
              <a:rPr lang="en-US" altLang="zh-CN" sz="1600" dirty="0">
                <a:solidFill>
                  <a:schemeClr val="tx1"/>
                </a:solidFill>
              </a:rPr>
              <a:t>0</a:t>
            </a:r>
            <a:r>
              <a:rPr lang="zh-CN" altLang="en-US" sz="1600" dirty="0">
                <a:solidFill>
                  <a:schemeClr val="tx1"/>
                </a:solidFill>
              </a:rPr>
              <a:t>为比较期（基期）</a:t>
            </a:r>
            <a:endParaRPr lang="zh-CN" altLang="en-US" sz="1600" dirty="0">
              <a:solidFill>
                <a:schemeClr val="tx1"/>
              </a:solidFill>
            </a:endParaRPr>
          </a:p>
          <a:p>
            <a:pPr eaLnBrk="1" hangingPunct="1">
              <a:lnSpc>
                <a:spcPct val="80000"/>
              </a:lnSpc>
              <a:buClrTx/>
              <a:buSzTx/>
              <a:buFontTx/>
              <a:buNone/>
            </a:pPr>
            <a:r>
              <a:rPr lang="zh-CN" altLang="en-US" sz="1600" dirty="0">
                <a:solidFill>
                  <a:schemeClr val="tx1"/>
                </a:solidFill>
              </a:rPr>
              <a:t>                                                                                                         </a:t>
            </a:r>
            <a:r>
              <a:rPr lang="en-US" altLang="zh-CN" sz="1600" dirty="0">
                <a:solidFill>
                  <a:schemeClr val="tx1"/>
                </a:solidFill>
              </a:rPr>
              <a:t>i=1,2,3,···n	</a:t>
            </a:r>
            <a:endParaRPr lang="zh-CN" altLang="en-US" sz="1600" dirty="0">
              <a:solidFill>
                <a:schemeClr val="tx1"/>
              </a:solidFill>
            </a:endParaRPr>
          </a:p>
        </p:txBody>
      </p:sp>
      <p:graphicFrame>
        <p:nvGraphicFramePr>
          <p:cNvPr id="4098" name="Object 9"/>
          <p:cNvGraphicFramePr>
            <a:graphicFrameLocks noChangeAspect="1"/>
          </p:cNvGraphicFramePr>
          <p:nvPr>
            <p:ph sz="half" idx="2"/>
          </p:nvPr>
        </p:nvGraphicFramePr>
        <p:xfrm>
          <a:off x="684213" y="4005263"/>
          <a:ext cx="4895850" cy="1314450"/>
        </p:xfrm>
        <a:graphic>
          <a:graphicData uri="http://schemas.openxmlformats.org/presentationml/2006/ole">
            <mc:AlternateContent xmlns:mc="http://schemas.openxmlformats.org/markup-compatibility/2006">
              <mc:Choice xmlns:v="urn:schemas-microsoft-com:vml" Requires="v">
                <p:oleObj spid="_x0000_s3085" name="" r:id="rId1" imgW="3162300" imgH="838200" progId="Equation.DSMT4">
                  <p:embed/>
                </p:oleObj>
              </mc:Choice>
              <mc:Fallback>
                <p:oleObj name="" r:id="rId1" imgW="3162300" imgH="838200" progId="Equation.DSMT4">
                  <p:embed/>
                  <p:pic>
                    <p:nvPicPr>
                      <p:cNvPr id="0" name="图片 3084"/>
                      <p:cNvPicPr/>
                      <p:nvPr/>
                    </p:nvPicPr>
                    <p:blipFill>
                      <a:blip r:embed="rId2"/>
                      <a:srcRect/>
                      <a:stretch>
                        <a:fillRect/>
                      </a:stretch>
                    </p:blipFill>
                    <p:spPr>
                      <a:xfrm>
                        <a:off x="684213" y="4005263"/>
                        <a:ext cx="4895850" cy="1314450"/>
                      </a:xfrm>
                      <a:prstGeom prst="rect">
                        <a:avLst/>
                      </a:prstGeom>
                      <a:noFill/>
                      <a:ln w="38100">
                        <a:miter/>
                      </a:ln>
                    </p:spPr>
                  </p:pic>
                </p:oleObj>
              </mc:Fallback>
            </mc:AlternateContent>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4" name="Object 4"/>
          <p:cNvGraphicFramePr>
            <a:graphicFrameLocks noGrp="1"/>
          </p:cNvGraphicFramePr>
          <p:nvPr>
            <p:ph idx="1"/>
          </p:nvPr>
        </p:nvGraphicFramePr>
        <p:xfrm>
          <a:off x="2771775" y="2420938"/>
          <a:ext cx="3960813" cy="1079500"/>
        </p:xfrm>
        <a:graphic>
          <a:graphicData uri="http://schemas.openxmlformats.org/presentationml/2006/ole">
            <mc:AlternateContent xmlns:mc="http://schemas.openxmlformats.org/markup-compatibility/2006">
              <mc:Choice xmlns:v="urn:schemas-microsoft-com:vml" Requires="v">
                <p:oleObj spid="_x0000_s3084" name="" r:id="rId1" imgW="1282065" imgH="431800" progId="Equation.3">
                  <p:embed/>
                </p:oleObj>
              </mc:Choice>
              <mc:Fallback>
                <p:oleObj name="" r:id="rId1" imgW="1282065" imgH="431800" progId="Equation.3">
                  <p:embed/>
                  <p:pic>
                    <p:nvPicPr>
                      <p:cNvPr id="0" name="图片 3083"/>
                      <p:cNvPicPr/>
                      <p:nvPr/>
                    </p:nvPicPr>
                    <p:blipFill>
                      <a:blip r:embed="rId2"/>
                      <a:stretch>
                        <a:fillRect/>
                      </a:stretch>
                    </p:blipFill>
                    <p:spPr>
                      <a:xfrm>
                        <a:off x="2771775" y="2420938"/>
                        <a:ext cx="3960813" cy="1079500"/>
                      </a:xfrm>
                      <a:prstGeom prst="rect">
                        <a:avLst/>
                      </a:prstGeom>
                      <a:noFill/>
                      <a:ln w="38100">
                        <a:miter/>
                      </a:ln>
                    </p:spPr>
                  </p:pic>
                </p:oleObj>
              </mc:Fallback>
            </mc:AlternateContent>
          </a:graphicData>
        </a:graphic>
      </p:graphicFrame>
      <p:sp>
        <p:nvSpPr>
          <p:cNvPr id="5123" name="矩形 4"/>
          <p:cNvSpPr/>
          <p:nvPr/>
        </p:nvSpPr>
        <p:spPr>
          <a:xfrm>
            <a:off x="1258888" y="3429000"/>
            <a:ext cx="7489825" cy="2098675"/>
          </a:xfrm>
          <a:prstGeom prst="rect">
            <a:avLst/>
          </a:prstGeom>
          <a:noFill/>
          <a:ln w="9525">
            <a:noFill/>
          </a:ln>
        </p:spPr>
        <p:txBody>
          <a:bodyPr>
            <a:spAutoFit/>
          </a:bodyPr>
          <a:p>
            <a:pPr>
              <a:lnSpc>
                <a:spcPct val="150000"/>
              </a:lnSpc>
            </a:pPr>
            <a:endParaRPr lang="en-US" altLang="zh-CN" dirty="0">
              <a:latin typeface="Arial" panose="020B0604020202020204" pitchFamily="34" charset="0"/>
            </a:endParaRPr>
          </a:p>
          <a:p>
            <a:pPr>
              <a:lnSpc>
                <a:spcPct val="150000"/>
              </a:lnSpc>
            </a:pPr>
            <a:r>
              <a:rPr lang="el-GR" altLang="zh-CN" sz="2400" dirty="0">
                <a:latin typeface="Arial" panose="020B0604020202020204" pitchFamily="34" charset="0"/>
              </a:rPr>
              <a:t>π</a:t>
            </a:r>
            <a:r>
              <a:rPr lang="en-US" altLang="zh-CN" sz="2400" baseline="-25000" dirty="0">
                <a:latin typeface="Arial" panose="020B0604020202020204" pitchFamily="34" charset="0"/>
              </a:rPr>
              <a:t>t</a:t>
            </a:r>
            <a:r>
              <a:rPr lang="zh-CN" altLang="en-US" sz="2400" dirty="0">
                <a:latin typeface="Arial" panose="020B0604020202020204" pitchFamily="34" charset="0"/>
              </a:rPr>
              <a:t>表示</a:t>
            </a:r>
            <a:r>
              <a:rPr lang="en-US" altLang="zh-CN" sz="2400" dirty="0">
                <a:latin typeface="Arial" panose="020B0604020202020204" pitchFamily="34" charset="0"/>
              </a:rPr>
              <a:t>t</a:t>
            </a:r>
            <a:r>
              <a:rPr lang="zh-CN" altLang="en-US" sz="2400" dirty="0">
                <a:latin typeface="Arial" panose="020B0604020202020204" pitchFamily="34" charset="0"/>
              </a:rPr>
              <a:t>时期的通货膨胀率，</a:t>
            </a:r>
            <a:endParaRPr lang="en-US" altLang="zh-CN" sz="2400" dirty="0">
              <a:latin typeface="Arial" panose="020B0604020202020204" pitchFamily="34" charset="0"/>
            </a:endParaRPr>
          </a:p>
          <a:p>
            <a:pPr>
              <a:lnSpc>
                <a:spcPct val="150000"/>
              </a:lnSpc>
            </a:pPr>
            <a:r>
              <a:rPr lang="en-US" altLang="zh-CN" sz="2400" dirty="0">
                <a:latin typeface="Arial" panose="020B0604020202020204" pitchFamily="34" charset="0"/>
              </a:rPr>
              <a:t>P</a:t>
            </a:r>
            <a:r>
              <a:rPr lang="en-US" altLang="zh-CN" sz="2400" baseline="-25000" dirty="0">
                <a:latin typeface="Arial" panose="020B0604020202020204" pitchFamily="34" charset="0"/>
              </a:rPr>
              <a:t>t</a:t>
            </a:r>
            <a:r>
              <a:rPr lang="zh-CN" altLang="en-US" sz="2400" dirty="0">
                <a:latin typeface="Arial" panose="020B0604020202020204" pitchFamily="34" charset="0"/>
              </a:rPr>
              <a:t>表示</a:t>
            </a:r>
            <a:r>
              <a:rPr lang="en-US" altLang="zh-CN" sz="2400" dirty="0">
                <a:latin typeface="Arial" panose="020B0604020202020204" pitchFamily="34" charset="0"/>
              </a:rPr>
              <a:t>t</a:t>
            </a:r>
            <a:r>
              <a:rPr lang="zh-CN" altLang="en-US" sz="2400" dirty="0">
                <a:latin typeface="Arial" panose="020B0604020202020204" pitchFamily="34" charset="0"/>
              </a:rPr>
              <a:t>时期的价格水平，</a:t>
            </a:r>
            <a:r>
              <a:rPr lang="en-US" altLang="zh-CN" sz="2400" dirty="0">
                <a:latin typeface="Arial" panose="020B0604020202020204" pitchFamily="34" charset="0"/>
              </a:rPr>
              <a:t> </a:t>
            </a:r>
            <a:endParaRPr lang="en-US" altLang="zh-CN" sz="2400" dirty="0">
              <a:latin typeface="Arial" panose="020B0604020202020204" pitchFamily="34" charset="0"/>
            </a:endParaRPr>
          </a:p>
          <a:p>
            <a:pPr>
              <a:lnSpc>
                <a:spcPct val="150000"/>
              </a:lnSpc>
            </a:pPr>
            <a:r>
              <a:rPr lang="en-US" altLang="zh-CN" sz="2400" dirty="0">
                <a:latin typeface="Arial" panose="020B0604020202020204" pitchFamily="34" charset="0"/>
              </a:rPr>
              <a:t>P</a:t>
            </a:r>
            <a:r>
              <a:rPr lang="en-US" altLang="zh-CN" sz="2400" baseline="-25000" dirty="0">
                <a:latin typeface="Arial" panose="020B0604020202020204" pitchFamily="34" charset="0"/>
              </a:rPr>
              <a:t>t-1</a:t>
            </a:r>
            <a:r>
              <a:rPr lang="zh-CN" altLang="en-US" sz="2400" dirty="0">
                <a:latin typeface="Arial" panose="020B0604020202020204" pitchFamily="34" charset="0"/>
              </a:rPr>
              <a:t>表示（</a:t>
            </a:r>
            <a:r>
              <a:rPr lang="en-US" altLang="zh-CN" sz="2400" dirty="0">
                <a:latin typeface="Arial" panose="020B0604020202020204" pitchFamily="34" charset="0"/>
              </a:rPr>
              <a:t>t-1</a:t>
            </a:r>
            <a:r>
              <a:rPr lang="zh-CN" altLang="en-US" sz="2400" dirty="0">
                <a:latin typeface="Arial" panose="020B0604020202020204" pitchFamily="34" charset="0"/>
              </a:rPr>
              <a:t>）时期的价格水平。</a:t>
            </a:r>
            <a:endParaRPr lang="zh-CN" altLang="en-US" sz="2400" dirty="0">
              <a:latin typeface="Arial" panose="020B0604020202020204" pitchFamily="34" charset="0"/>
            </a:endParaRPr>
          </a:p>
        </p:txBody>
      </p:sp>
      <p:sp>
        <p:nvSpPr>
          <p:cNvPr id="5124" name="矩形 5"/>
          <p:cNvSpPr/>
          <p:nvPr/>
        </p:nvSpPr>
        <p:spPr>
          <a:xfrm>
            <a:off x="611188" y="1052513"/>
            <a:ext cx="7921625" cy="1200150"/>
          </a:xfrm>
          <a:prstGeom prst="rect">
            <a:avLst/>
          </a:prstGeom>
          <a:noFill/>
          <a:ln w="9525">
            <a:noFill/>
          </a:ln>
        </p:spPr>
        <p:txBody>
          <a:bodyPr>
            <a:spAutoFit/>
          </a:bodyPr>
          <a:p>
            <a:pPr>
              <a:lnSpc>
                <a:spcPct val="150000"/>
              </a:lnSpc>
            </a:pPr>
            <a:r>
              <a:rPr lang="zh-CN" altLang="en-US" sz="2400" dirty="0">
                <a:latin typeface="Arial" panose="020B0604020202020204" pitchFamily="34" charset="0"/>
              </a:rPr>
              <a:t>通货膨胀率被定义为从一个时期到另一个时期价格水平变动的百分比，反映通货膨胀程度。</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内容占位符 3" descr="部分国家1960-2005年年均通货膨胀率.bmp"/>
          <p:cNvPicPr>
            <a:picLocks noGrp="1" noChangeAspect="1"/>
          </p:cNvPicPr>
          <p:nvPr>
            <p:ph idx="1"/>
          </p:nvPr>
        </p:nvPicPr>
        <p:blipFill>
          <a:blip r:embed="rId1"/>
          <a:srcRect/>
          <a:stretch>
            <a:fillRect/>
          </a:stretch>
        </p:blipFill>
        <p:spPr>
          <a:xfrm>
            <a:off x="323850" y="2133600"/>
            <a:ext cx="8577263" cy="3260725"/>
          </a:xfrm>
        </p:spPr>
      </p:pic>
      <p:sp>
        <p:nvSpPr>
          <p:cNvPr id="46083" name="TextBox 5"/>
          <p:cNvSpPr txBox="1"/>
          <p:nvPr/>
        </p:nvSpPr>
        <p:spPr>
          <a:xfrm>
            <a:off x="971550" y="1484313"/>
            <a:ext cx="7200900" cy="519112"/>
          </a:xfrm>
          <a:prstGeom prst="rect">
            <a:avLst/>
          </a:prstGeom>
          <a:noFill/>
          <a:ln w="9525">
            <a:noFill/>
          </a:ln>
        </p:spPr>
        <p:txBody>
          <a:bodyPr>
            <a:spAutoFit/>
          </a:bodyPr>
          <a:p>
            <a:r>
              <a:rPr lang="zh-CN" altLang="en-US" sz="2800" dirty="0">
                <a:solidFill>
                  <a:srgbClr val="CC0000"/>
                </a:solidFill>
                <a:latin typeface="Arial" panose="020B0604020202020204" pitchFamily="34" charset="0"/>
              </a:rPr>
              <a:t>部分国家</a:t>
            </a:r>
            <a:r>
              <a:rPr lang="en-US" altLang="zh-CN" sz="2800" dirty="0">
                <a:solidFill>
                  <a:srgbClr val="CC0000"/>
                </a:solidFill>
                <a:latin typeface="Arial" panose="020B0604020202020204" pitchFamily="34" charset="0"/>
              </a:rPr>
              <a:t>1960-2005</a:t>
            </a:r>
            <a:r>
              <a:rPr lang="zh-CN" altLang="en-US" sz="2800" dirty="0">
                <a:solidFill>
                  <a:srgbClr val="CC0000"/>
                </a:solidFill>
                <a:latin typeface="Arial" panose="020B0604020202020204" pitchFamily="34" charset="0"/>
              </a:rPr>
              <a:t>年年均通货膨胀率（</a:t>
            </a:r>
            <a:r>
              <a:rPr lang="en-US" altLang="zh-CN" sz="2800" dirty="0">
                <a:solidFill>
                  <a:srgbClr val="CC0000"/>
                </a:solidFill>
                <a:latin typeface="Arial" panose="020B0604020202020204" pitchFamily="34" charset="0"/>
              </a:rPr>
              <a:t>%</a:t>
            </a:r>
            <a:r>
              <a:rPr lang="zh-CN" altLang="en-US" sz="2800" dirty="0">
                <a:solidFill>
                  <a:srgbClr val="CC0000"/>
                </a:solidFill>
                <a:latin typeface="Arial" panose="020B0604020202020204" pitchFamily="34" charset="0"/>
              </a:rPr>
              <a:t>）</a:t>
            </a:r>
            <a:endParaRPr lang="zh-CN" altLang="en-US" sz="2800" dirty="0">
              <a:solidFill>
                <a:srgbClr val="CC0000"/>
              </a:solidFill>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p:txBody>
          <a:bodyPr vert="horz" wrap="square" lIns="91440" tIns="45720" rIns="91440" bIns="45720" anchor="ctr" anchorCtr="0"/>
          <a:p>
            <a:pPr eaLnBrk="1" hangingPunct="1"/>
            <a:r>
              <a:rPr lang="zh-CN" altLang="en-US" dirty="0">
                <a:solidFill>
                  <a:schemeClr val="tx1"/>
                </a:solidFill>
                <a:latin typeface="黑体" panose="02010609060101010101" pitchFamily="49" charset="-122"/>
              </a:rPr>
              <a:t>第二节 通货膨胀</a:t>
            </a:r>
            <a:endParaRPr lang="zh-CN" altLang="en-US" dirty="0">
              <a:solidFill>
                <a:schemeClr val="tx1"/>
              </a:solidFill>
              <a:latin typeface="黑体" panose="02010609060101010101" pitchFamily="49" charset="-122"/>
            </a:endParaRPr>
          </a:p>
        </p:txBody>
      </p:sp>
      <p:sp>
        <p:nvSpPr>
          <p:cNvPr id="41987" name="Rectangle 3"/>
          <p:cNvSpPr>
            <a:spLocks noGrp="1" noChangeArrowheads="1"/>
          </p:cNvSpPr>
          <p:nvPr>
            <p:ph idx="1"/>
          </p:nvPr>
        </p:nvSpPr>
        <p:spPr>
          <a:xfrm>
            <a:off x="0" y="1268413"/>
            <a:ext cx="8964613" cy="48577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smtClean="0">
                <a:ln>
                  <a:noFill/>
                </a:ln>
                <a:solidFill>
                  <a:srgbClr val="CC0000"/>
                </a:solidFill>
                <a:effectLst/>
                <a:uLnTx/>
                <a:uFillTx/>
                <a:latin typeface="+mn-lt"/>
                <a:ea typeface="+mn-ea"/>
                <a:cs typeface="+mn-cs"/>
              </a:rPr>
              <a:t>     四、通货膨胀的类型和原因</a:t>
            </a:r>
            <a:endParaRPr kumimoji="0" lang="zh-CN" altLang="en-US" sz="32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mn-lt"/>
                <a:ea typeface="+mn-ea"/>
              </a:rPr>
              <a:t>（一）通货膨胀的类型</a:t>
            </a:r>
            <a:endParaRPr kumimoji="0" lang="zh-CN" altLang="en-US" sz="2000" b="0" i="0" u="none" strike="noStrike" kern="0" cap="none" spc="0" normalizeH="0" baseline="0" noProof="0" dirty="0" smtClean="0">
              <a:ln>
                <a:noFill/>
              </a:ln>
              <a:solidFill>
                <a:schemeClr val="tx1"/>
              </a:solidFill>
              <a:effectLst/>
              <a:uLnTx/>
              <a:uFillTx/>
              <a:latin typeface="+mn-lt"/>
              <a:ea typeface="+mn-ea"/>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1.</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按价格上升速度区分</a:t>
            </a:r>
            <a:endPar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第一，温和的通货膨胀，年物价水平上升速率在</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6%</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以内。</a:t>
            </a:r>
            <a:endPar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第二，严厉的通货膨胀，年物价水平上升速率在</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6%-10%</a:t>
            </a:r>
            <a:endPar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第三，奔腾的通货膨胀，年物价水平上升速率在</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10%-100%</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a:t>
            </a:r>
            <a:endPar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第四，恶性通货膨胀，年物价水平上升速率超过</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100%</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a:t>
            </a:r>
            <a:endPar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2.</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按通货膨胀是否被预期区分</a:t>
            </a:r>
            <a:endPar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第一，未预期型通货膨胀（低于</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6%</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a:t>
            </a:r>
            <a:endPar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第二，预期型通货膨胀（大于</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6%</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a:t>
            </a:r>
            <a:endPar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3.</a:t>
            </a: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按对价格的不同影响区分</a:t>
            </a:r>
            <a:endParaRPr kumimoji="0" lang="en-US" altLang="zh-CN"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第一，平衡型通货膨胀，即每种商品的价格都按相同比例上升。</a:t>
            </a:r>
            <a:endPar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    第二，非平衡型通货膨胀，即各种商品价格上升的比例不完全相同</a:t>
            </a:r>
            <a:r>
              <a:rPr kumimoji="0" lang="zh-CN" altLang="en-US" sz="2000" b="1"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rPr>
              <a:t>。</a:t>
            </a:r>
            <a:endParaRPr kumimoji="0" lang="zh-CN" altLang="en-US" sz="2000" b="1" i="0" u="none" strike="noStrike" kern="0" cap="none" spc="0" normalizeH="0" baseline="0" noProof="0" dirty="0" smtClean="0">
              <a:ln>
                <a:noFill/>
              </a:ln>
              <a:solidFill>
                <a:schemeClr val="tx1"/>
              </a:solidFill>
              <a:effectLst/>
              <a:uLnTx/>
              <a:uFillTx/>
              <a:latin typeface="Verdana" panose="020B0604030504040204" pitchFamily="34" charset="0"/>
              <a:ea typeface="+mn-ea"/>
              <a:cs typeface="+mn-cs"/>
            </a:endParaRPr>
          </a:p>
          <a:p>
            <a:pPr marL="342900" marR="0" lvl="0" indent="266700" algn="l" defTabSz="914400" rtl="0" eaLnBrk="0" fontAlgn="base" latinLnBrk="0" hangingPunct="0">
              <a:lnSpc>
                <a:spcPct val="100000"/>
              </a:lnSpc>
              <a:spcBef>
                <a:spcPct val="20000"/>
              </a:spcBef>
              <a:spcAft>
                <a:spcPct val="0"/>
              </a:spcAft>
              <a:buClrTx/>
              <a:buSzTx/>
              <a:buFontTx/>
              <a:buNone/>
              <a:defRPr/>
            </a:pPr>
            <a:endParaRPr kumimoji="0" lang="zh-CN" altLang="en-US" sz="1600" b="1" i="0" u="none" strike="noStrike" kern="0" cap="none" spc="0" normalizeH="0" baseline="0" noProof="0" dirty="0" smtClean="0">
              <a:ln>
                <a:noFill/>
              </a:ln>
              <a:solidFill>
                <a:srgbClr val="CC0000"/>
              </a:solidFill>
              <a:effectLst/>
              <a:uLnTx/>
              <a:uFillTx/>
              <a:latin typeface="Verdana" panose="020B0604030504040204" pitchFamily="34" charset="0"/>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内容占位符 2"/>
          <p:cNvSpPr>
            <a:spLocks noGrp="1"/>
          </p:cNvSpPr>
          <p:nvPr>
            <p:ph idx="1"/>
          </p:nvPr>
        </p:nvSpPr>
        <p:spPr>
          <a:xfrm>
            <a:off x="179388" y="908050"/>
            <a:ext cx="8964612" cy="5218113"/>
          </a:xfrm>
        </p:spPr>
        <p:txBody>
          <a:bodyPr vert="horz" wrap="square" lIns="91440" tIns="45720" rIns="91440" bIns="45720" anchor="t" anchorCtr="0"/>
          <a:p>
            <a:pPr indent="266700">
              <a:lnSpc>
                <a:spcPct val="150000"/>
              </a:lnSpc>
              <a:buNone/>
            </a:pPr>
            <a:r>
              <a:rPr lang="en-US" altLang="zh-CN" sz="2000" b="0" dirty="0">
                <a:solidFill>
                  <a:schemeClr val="tx1"/>
                </a:solidFill>
                <a:latin typeface="Verdana" panose="020B0604030504040204" pitchFamily="34" charset="0"/>
              </a:rPr>
              <a:t>4.</a:t>
            </a:r>
            <a:r>
              <a:rPr lang="zh-CN" altLang="en-US" sz="2000" b="0" dirty="0">
                <a:solidFill>
                  <a:schemeClr val="tx1"/>
                </a:solidFill>
                <a:latin typeface="Verdana" panose="020B0604030504040204" pitchFamily="34" charset="0"/>
              </a:rPr>
              <a:t>按表现形式不同区分</a:t>
            </a:r>
            <a:endParaRPr lang="en-US" altLang="zh-CN" sz="2000" b="0" dirty="0">
              <a:solidFill>
                <a:schemeClr val="tx1"/>
              </a:solidFill>
            </a:endParaRPr>
          </a:p>
          <a:p>
            <a:pPr indent="266700">
              <a:lnSpc>
                <a:spcPct val="150000"/>
              </a:lnSpc>
              <a:buNone/>
            </a:pPr>
            <a:r>
              <a:rPr lang="zh-CN" altLang="en-US" sz="2000" b="0" dirty="0">
                <a:solidFill>
                  <a:schemeClr val="tx1"/>
                </a:solidFill>
                <a:latin typeface="Verdana" panose="020B0604030504040204" pitchFamily="34" charset="0"/>
              </a:rPr>
              <a:t>第一，公开型通货膨胀，指通过物价水平统计反映出来的通货膨胀。</a:t>
            </a:r>
            <a:endParaRPr lang="en-US" altLang="zh-CN" sz="2000" b="0" dirty="0">
              <a:solidFill>
                <a:schemeClr val="tx1"/>
              </a:solidFill>
              <a:latin typeface="Verdana" panose="020B0604030504040204" pitchFamily="34" charset="0"/>
            </a:endParaRPr>
          </a:p>
          <a:p>
            <a:pPr indent="266700">
              <a:lnSpc>
                <a:spcPct val="150000"/>
              </a:lnSpc>
              <a:buNone/>
            </a:pPr>
            <a:r>
              <a:rPr lang="zh-CN" altLang="en-US" sz="2000" b="0" dirty="0">
                <a:solidFill>
                  <a:schemeClr val="tx1"/>
                </a:solidFill>
                <a:latin typeface="Verdana" panose="020B0604030504040204" pitchFamily="34" charset="0"/>
              </a:rPr>
              <a:t>第二，隐蔽型通货膨胀，指</a:t>
            </a:r>
            <a:r>
              <a:rPr lang="zh-CN" altLang="en-US" sz="2000" b="0" dirty="0">
                <a:solidFill>
                  <a:schemeClr val="tx1"/>
                </a:solidFill>
                <a:highlight>
                  <a:srgbClr val="FFFF00"/>
                </a:highlight>
                <a:latin typeface="Verdana" panose="020B0604030504040204" pitchFamily="34" charset="0"/>
              </a:rPr>
              <a:t>没有通过物价水平统计反映</a:t>
            </a:r>
            <a:r>
              <a:rPr lang="zh-CN" altLang="en-US" sz="2000" b="0" dirty="0">
                <a:solidFill>
                  <a:schemeClr val="tx1"/>
                </a:solidFill>
                <a:latin typeface="Verdana" panose="020B0604030504040204" pitchFamily="34" charset="0"/>
              </a:rPr>
              <a:t>出来的通货膨胀。 </a:t>
            </a:r>
            <a:endParaRPr lang="en-US" altLang="zh-CN" sz="2000" b="0" dirty="0">
              <a:solidFill>
                <a:schemeClr val="tx1"/>
              </a:solidFill>
              <a:latin typeface="Verdana" panose="020B0604030504040204" pitchFamily="34" charset="0"/>
            </a:endParaRPr>
          </a:p>
          <a:p>
            <a:pPr indent="266700">
              <a:lnSpc>
                <a:spcPct val="150000"/>
              </a:lnSpc>
              <a:buNone/>
            </a:pPr>
            <a:r>
              <a:rPr lang="zh-CN" altLang="en-US" sz="2000" b="0" dirty="0">
                <a:solidFill>
                  <a:schemeClr val="tx1"/>
                </a:solidFill>
                <a:latin typeface="Verdana" panose="020B0604030504040204" pitchFamily="34" charset="0"/>
              </a:rPr>
              <a:t>第三，抑制型通货膨胀，指价格管制条件下，通过排队、搜寻、寻租</a:t>
            </a:r>
            <a:endParaRPr lang="en-US" altLang="zh-CN" sz="2000" b="0" dirty="0">
              <a:solidFill>
                <a:schemeClr val="tx1"/>
              </a:solidFill>
              <a:latin typeface="Verdana" panose="020B0604030504040204" pitchFamily="34" charset="0"/>
            </a:endParaRPr>
          </a:p>
          <a:p>
            <a:pPr indent="266700">
              <a:lnSpc>
                <a:spcPct val="150000"/>
              </a:lnSpc>
              <a:buNone/>
            </a:pPr>
            <a:r>
              <a:rPr lang="zh-CN" altLang="en-US" sz="2000" b="0" dirty="0">
                <a:solidFill>
                  <a:schemeClr val="tx1"/>
                </a:solidFill>
                <a:latin typeface="Verdana" panose="020B0604030504040204" pitchFamily="34" charset="0"/>
              </a:rPr>
              <a:t>         等途径体现的通货膨胀。</a:t>
            </a:r>
            <a:endParaRPr lang="zh-CN" altLang="en-US" sz="2000" b="0" dirty="0">
              <a:solidFill>
                <a:schemeClr val="tx1"/>
              </a:solidFill>
              <a:latin typeface="Verdana" panose="020B0604030504040204" pitchFamily="34" charset="0"/>
            </a:endParaRPr>
          </a:p>
          <a:p>
            <a:pPr indent="266700">
              <a:lnSpc>
                <a:spcPct val="150000"/>
              </a:lnSpc>
              <a:buNone/>
            </a:pPr>
            <a:r>
              <a:rPr lang="en-US" altLang="zh-CN" sz="2000" b="0" dirty="0">
                <a:solidFill>
                  <a:schemeClr val="tx1"/>
                </a:solidFill>
                <a:latin typeface="Verdana" panose="020B0604030504040204" pitchFamily="34" charset="0"/>
              </a:rPr>
              <a:t>5.</a:t>
            </a:r>
            <a:r>
              <a:rPr lang="zh-CN" altLang="en-US" sz="2000" b="0" dirty="0">
                <a:solidFill>
                  <a:schemeClr val="tx1"/>
                </a:solidFill>
                <a:latin typeface="Verdana" panose="020B0604030504040204" pitchFamily="34" charset="0"/>
              </a:rPr>
              <a:t>按产生原因不同区分</a:t>
            </a:r>
            <a:endParaRPr lang="en-US" altLang="zh-CN" sz="2000" b="0" dirty="0">
              <a:solidFill>
                <a:schemeClr val="tx1"/>
              </a:solidFill>
              <a:latin typeface="Verdana" panose="020B0604030504040204" pitchFamily="34" charset="0"/>
            </a:endParaRPr>
          </a:p>
          <a:p>
            <a:pPr indent="266700">
              <a:lnSpc>
                <a:spcPct val="150000"/>
              </a:lnSpc>
              <a:buNone/>
            </a:pPr>
            <a:r>
              <a:rPr lang="en-US" altLang="zh-CN" sz="2000" b="0" dirty="0">
                <a:solidFill>
                  <a:schemeClr val="tx1"/>
                </a:solidFill>
                <a:latin typeface="Verdana" panose="020B0604030504040204" pitchFamily="34" charset="0"/>
              </a:rPr>
              <a:t>    </a:t>
            </a:r>
            <a:r>
              <a:rPr lang="zh-CN" altLang="en-US" sz="2000" b="0" dirty="0">
                <a:solidFill>
                  <a:schemeClr val="tx1"/>
                </a:solidFill>
                <a:latin typeface="Verdana" panose="020B0604030504040204" pitchFamily="34" charset="0"/>
              </a:rPr>
              <a:t>第一，需求拉上型通货膨胀。</a:t>
            </a:r>
            <a:endParaRPr lang="zh-CN" altLang="en-US" sz="2000" b="0" dirty="0">
              <a:solidFill>
                <a:schemeClr val="tx1"/>
              </a:solidFill>
              <a:latin typeface="Verdana" panose="020B0604030504040204" pitchFamily="34" charset="0"/>
            </a:endParaRPr>
          </a:p>
          <a:p>
            <a:pPr indent="266700">
              <a:lnSpc>
                <a:spcPct val="150000"/>
              </a:lnSpc>
              <a:buNone/>
            </a:pPr>
            <a:r>
              <a:rPr lang="zh-CN" altLang="en-US" sz="2000" b="0" dirty="0">
                <a:solidFill>
                  <a:schemeClr val="tx1"/>
                </a:solidFill>
                <a:latin typeface="Verdana" panose="020B0604030504040204" pitchFamily="34" charset="0"/>
              </a:rPr>
              <a:t>    第二，成本推动型通货膨胀。</a:t>
            </a:r>
            <a:endParaRPr lang="zh-CN" altLang="en-US" sz="2000" b="0" dirty="0">
              <a:solidFill>
                <a:schemeClr val="tx1"/>
              </a:solidFill>
              <a:latin typeface="Verdana" panose="020B0604030504040204" pitchFamily="34" charset="0"/>
            </a:endParaRPr>
          </a:p>
          <a:p>
            <a:pPr indent="266700">
              <a:lnSpc>
                <a:spcPct val="150000"/>
              </a:lnSpc>
              <a:buNone/>
            </a:pPr>
            <a:r>
              <a:rPr lang="zh-CN" altLang="en-US" sz="2000" b="0" dirty="0">
                <a:solidFill>
                  <a:schemeClr val="tx1"/>
                </a:solidFill>
                <a:latin typeface="Verdana" panose="020B0604030504040204" pitchFamily="34" charset="0"/>
              </a:rPr>
              <a:t>    第三，混合型通货膨胀。</a:t>
            </a:r>
            <a:endParaRPr lang="zh-CN" altLang="en-US" sz="2000" b="0" dirty="0">
              <a:solidFill>
                <a:schemeClr val="tx1"/>
              </a:solidFill>
              <a:latin typeface="Verdana" panose="020B0604030504040204" pitchFamily="34" charset="0"/>
            </a:endParaRPr>
          </a:p>
          <a:p>
            <a:pPr indent="266700">
              <a:lnSpc>
                <a:spcPct val="150000"/>
              </a:lnSpc>
              <a:buNone/>
            </a:pPr>
            <a:r>
              <a:rPr lang="zh-CN" altLang="en-US" sz="2000" b="0" dirty="0">
                <a:solidFill>
                  <a:schemeClr val="tx1"/>
                </a:solidFill>
                <a:latin typeface="Verdana" panose="020B0604030504040204" pitchFamily="34" charset="0"/>
              </a:rPr>
              <a:t>    第四，结构型通货膨胀。</a:t>
            </a:r>
            <a:endParaRPr lang="zh-CN" altLang="en-US" sz="2000" b="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41987" name="内容占位符 2"/>
          <p:cNvSpPr>
            <a:spLocks noGrp="1"/>
          </p:cNvSpPr>
          <p:nvPr>
            <p:ph idx="1"/>
          </p:nvPr>
        </p:nvSpPr>
        <p:spPr/>
        <p:txBody>
          <a:bodyPr vert="horz" wrap="square" lIns="91440" tIns="45720" rIns="91440" bIns="45720" anchor="t" anchorCtr="0"/>
          <a:p>
            <a:pPr eaLnBrk="1" hangingPunct="1">
              <a:buNone/>
            </a:pPr>
            <a:r>
              <a:rPr lang="zh-CN" altLang="en-US" dirty="0"/>
              <a:t>一、劳动力的构成</a:t>
            </a:r>
            <a:endParaRPr lang="en-US" altLang="zh-CN" dirty="0"/>
          </a:p>
          <a:p>
            <a:pPr lvl="1" eaLnBrk="1" hangingPunct="1">
              <a:lnSpc>
                <a:spcPct val="125000"/>
              </a:lnSpc>
              <a:buNone/>
            </a:pPr>
            <a:endParaRPr lang="en-US" altLang="zh-CN" sz="2400" dirty="0"/>
          </a:p>
          <a:p>
            <a:pPr lvl="1" eaLnBrk="1" hangingPunct="1">
              <a:lnSpc>
                <a:spcPct val="125000"/>
              </a:lnSpc>
              <a:buNone/>
            </a:pPr>
            <a:r>
              <a:rPr lang="zh-CN" altLang="en-US" sz="2400" dirty="0"/>
              <a:t>以美国为例：</a:t>
            </a:r>
            <a:endParaRPr lang="en-US" altLang="zh-CN" sz="2400" dirty="0"/>
          </a:p>
          <a:p>
            <a:pPr lvl="1" eaLnBrk="1" hangingPunct="1">
              <a:lnSpc>
                <a:spcPct val="125000"/>
              </a:lnSpc>
              <a:buNone/>
            </a:pPr>
            <a:r>
              <a:rPr lang="en-US" altLang="zh-CN" sz="2400" dirty="0"/>
              <a:t>1</a:t>
            </a:r>
            <a:r>
              <a:rPr lang="zh-CN" altLang="en-US" sz="2400" dirty="0"/>
              <a:t>、美国人口被划分为</a:t>
            </a:r>
            <a:endParaRPr lang="en-US" altLang="zh-CN" sz="2400" dirty="0"/>
          </a:p>
          <a:p>
            <a:pPr lvl="1" eaLnBrk="1" hangingPunct="1">
              <a:lnSpc>
                <a:spcPct val="125000"/>
              </a:lnSpc>
              <a:buNone/>
            </a:pPr>
            <a:r>
              <a:rPr lang="zh-CN" altLang="en-US" sz="2400" b="1" dirty="0"/>
              <a:t>               劳动年龄人口</a:t>
            </a:r>
            <a:r>
              <a:rPr lang="zh-CN" altLang="en-US" sz="2400" dirty="0"/>
              <a:t>和</a:t>
            </a:r>
            <a:r>
              <a:rPr lang="zh-CN" altLang="en-US" sz="2400" b="1" dirty="0"/>
              <a:t>非劳动年龄人口</a:t>
            </a:r>
            <a:r>
              <a:rPr lang="zh-CN" altLang="en-US" sz="2400" dirty="0"/>
              <a:t>；</a:t>
            </a:r>
            <a:endParaRPr lang="en-US" altLang="zh-CN" sz="2400" dirty="0"/>
          </a:p>
          <a:p>
            <a:pPr lvl="1" eaLnBrk="1" hangingPunct="1">
              <a:lnSpc>
                <a:spcPct val="125000"/>
              </a:lnSpc>
              <a:buNone/>
            </a:pPr>
            <a:endParaRPr lang="en-US" altLang="zh-CN" sz="2400" dirty="0"/>
          </a:p>
          <a:p>
            <a:pPr lvl="1" eaLnBrk="1" hangingPunct="1">
              <a:lnSpc>
                <a:spcPct val="125000"/>
              </a:lnSpc>
              <a:buNone/>
            </a:pPr>
            <a:r>
              <a:rPr lang="en-US" altLang="zh-CN" sz="2400" dirty="0"/>
              <a:t>2</a:t>
            </a:r>
            <a:r>
              <a:rPr lang="zh-CN" altLang="en-US" sz="2400" dirty="0"/>
              <a:t>、劳动年龄人口可划分为</a:t>
            </a:r>
            <a:endParaRPr lang="en-US" altLang="zh-CN" sz="2400" dirty="0"/>
          </a:p>
          <a:p>
            <a:pPr lvl="1" eaLnBrk="1" hangingPunct="1">
              <a:lnSpc>
                <a:spcPct val="125000"/>
              </a:lnSpc>
              <a:buNone/>
            </a:pPr>
            <a:r>
              <a:rPr lang="zh-CN" altLang="en-US" sz="2400" b="1" dirty="0"/>
              <a:t>               劳动力</a:t>
            </a:r>
            <a:r>
              <a:rPr lang="zh-CN" altLang="en-US" sz="2400" dirty="0"/>
              <a:t>和</a:t>
            </a:r>
            <a:r>
              <a:rPr lang="zh-CN" altLang="en-US" sz="2400" b="1" dirty="0"/>
              <a:t>非劳动力</a:t>
            </a:r>
            <a:r>
              <a:rPr lang="zh-CN" altLang="en-US" sz="2400" dirty="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7">
                                            <p:txEl>
                                              <p:charRg st="0" end="9"/>
                                            </p:txEl>
                                          </p:spTgt>
                                        </p:tgtEl>
                                        <p:attrNameLst>
                                          <p:attrName>style.visibility</p:attrName>
                                        </p:attrNameLst>
                                      </p:cBhvr>
                                      <p:to>
                                        <p:strVal val="visible"/>
                                      </p:to>
                                    </p:set>
                                    <p:anim calcmode="lin" valueType="num">
                                      <p:cBhvr additive="base">
                                        <p:cTn id="7" dur="500" fill="hold"/>
                                        <p:tgtEl>
                                          <p:spTgt spid="41987">
                                            <p:txEl>
                                              <p:charRg st="0"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7">
                                            <p:txEl>
                                              <p:charRg st="0"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987">
                                            <p:txEl>
                                              <p:charRg st="10" end="17"/>
                                            </p:txEl>
                                          </p:spTgt>
                                        </p:tgtEl>
                                        <p:attrNameLst>
                                          <p:attrName>style.visibility</p:attrName>
                                        </p:attrNameLst>
                                      </p:cBhvr>
                                      <p:to>
                                        <p:strVal val="visible"/>
                                      </p:to>
                                    </p:set>
                                    <p:anim calcmode="lin" valueType="num">
                                      <p:cBhvr additive="base">
                                        <p:cTn id="13" dur="500" fill="hold"/>
                                        <p:tgtEl>
                                          <p:spTgt spid="41987">
                                            <p:txEl>
                                              <p:charRg st="10" end="1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7">
                                            <p:txEl>
                                              <p:charRg st="10" end="1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1987">
                                            <p:txEl>
                                              <p:charRg st="17" end="28"/>
                                            </p:txEl>
                                          </p:spTgt>
                                        </p:tgtEl>
                                        <p:attrNameLst>
                                          <p:attrName>style.visibility</p:attrName>
                                        </p:attrNameLst>
                                      </p:cBhvr>
                                      <p:to>
                                        <p:strVal val="visible"/>
                                      </p:to>
                                    </p:set>
                                    <p:anim calcmode="lin" valueType="num">
                                      <p:cBhvr additive="base">
                                        <p:cTn id="17" dur="500" fill="hold"/>
                                        <p:tgtEl>
                                          <p:spTgt spid="41987">
                                            <p:txEl>
                                              <p:charRg st="17" end="2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987">
                                            <p:txEl>
                                              <p:charRg st="17" end="28"/>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987">
                                            <p:txEl>
                                              <p:charRg st="28" end="59"/>
                                            </p:txEl>
                                          </p:spTgt>
                                        </p:tgtEl>
                                        <p:attrNameLst>
                                          <p:attrName>style.visibility</p:attrName>
                                        </p:attrNameLst>
                                      </p:cBhvr>
                                      <p:to>
                                        <p:strVal val="visible"/>
                                      </p:to>
                                    </p:set>
                                    <p:anim calcmode="lin" valueType="num">
                                      <p:cBhvr additive="base">
                                        <p:cTn id="21" dur="500" fill="hold"/>
                                        <p:tgtEl>
                                          <p:spTgt spid="41987">
                                            <p:txEl>
                                              <p:charRg st="28" end="5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987">
                                            <p:txEl>
                                              <p:charRg st="28" end="5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987">
                                            <p:txEl>
                                              <p:charRg st="60" end="73"/>
                                            </p:txEl>
                                          </p:spTgt>
                                        </p:tgtEl>
                                        <p:attrNameLst>
                                          <p:attrName>style.visibility</p:attrName>
                                        </p:attrNameLst>
                                      </p:cBhvr>
                                      <p:to>
                                        <p:strVal val="visible"/>
                                      </p:to>
                                    </p:set>
                                    <p:anim calcmode="lin" valueType="num">
                                      <p:cBhvr additive="base">
                                        <p:cTn id="25" dur="500" fill="hold"/>
                                        <p:tgtEl>
                                          <p:spTgt spid="41987">
                                            <p:txEl>
                                              <p:charRg st="60" end="7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7">
                                            <p:txEl>
                                              <p:charRg st="60" end="7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987">
                                            <p:txEl>
                                              <p:charRg st="73" end="98"/>
                                            </p:txEl>
                                          </p:spTgt>
                                        </p:tgtEl>
                                        <p:attrNameLst>
                                          <p:attrName>style.visibility</p:attrName>
                                        </p:attrNameLst>
                                      </p:cBhvr>
                                      <p:to>
                                        <p:strVal val="visible"/>
                                      </p:to>
                                    </p:set>
                                    <p:anim calcmode="lin" valueType="num">
                                      <p:cBhvr additive="base">
                                        <p:cTn id="29" dur="500" fill="hold"/>
                                        <p:tgtEl>
                                          <p:spTgt spid="41987">
                                            <p:txEl>
                                              <p:charRg st="73" end="9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987">
                                            <p:txEl>
                                              <p:charRg st="73" end="9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3"/>
          <p:cNvSpPr>
            <a:spLocks noGrp="1"/>
          </p:cNvSpPr>
          <p:nvPr>
            <p:ph idx="1"/>
          </p:nvPr>
        </p:nvSpPr>
        <p:spPr>
          <a:xfrm>
            <a:off x="0" y="1341438"/>
            <a:ext cx="4356100" cy="4784725"/>
          </a:xfrm>
        </p:spPr>
        <p:txBody>
          <a:bodyPr vert="horz" wrap="square" lIns="91440" tIns="45720" rIns="91440" bIns="45720" anchor="t" anchorCtr="0"/>
          <a:p>
            <a:pPr lvl="1" eaLnBrk="1" hangingPunct="1">
              <a:buNone/>
            </a:pPr>
            <a:r>
              <a:rPr lang="zh-CN" altLang="en-US" b="1" dirty="0"/>
              <a:t>（二）通货膨胀的原因</a:t>
            </a:r>
            <a:endParaRPr lang="zh-CN" altLang="en-US" b="1" dirty="0"/>
          </a:p>
          <a:p>
            <a:pPr lvl="2" eaLnBrk="1" hangingPunct="1">
              <a:buNone/>
            </a:pPr>
            <a:r>
              <a:rPr lang="en-US" altLang="zh-CN" dirty="0"/>
              <a:t>1</a:t>
            </a:r>
            <a:r>
              <a:rPr lang="zh-CN" altLang="en-US" dirty="0"/>
              <a:t>、需求拉上型通货膨胀</a:t>
            </a:r>
            <a:endParaRPr lang="zh-CN" altLang="en-US" dirty="0"/>
          </a:p>
          <a:p>
            <a:pPr lvl="2" eaLnBrk="1" hangingPunct="1">
              <a:buNone/>
            </a:pPr>
            <a:r>
              <a:rPr lang="zh-CN" altLang="en-US" dirty="0"/>
              <a:t>   </a:t>
            </a:r>
            <a:endParaRPr lang="zh-CN" altLang="en-US" dirty="0"/>
          </a:p>
          <a:p>
            <a:pPr lvl="2" eaLnBrk="1" hangingPunct="1">
              <a:buNone/>
            </a:pPr>
            <a:r>
              <a:rPr lang="zh-CN" altLang="en-US" dirty="0"/>
              <a:t>   认为通货膨胀是总需求超过总供给所引起的一般价格水平的持续显著的上涨</a:t>
            </a:r>
            <a:r>
              <a:rPr lang="en-US" altLang="zh-CN" dirty="0"/>
              <a:t>, </a:t>
            </a:r>
            <a:r>
              <a:rPr lang="zh-CN" altLang="en-US" dirty="0"/>
              <a:t>是“过多的货币追求过少的商品”的现象。</a:t>
            </a:r>
            <a:endParaRPr lang="zh-CN" altLang="en-US" dirty="0"/>
          </a:p>
          <a:p>
            <a:pPr lvl="2" eaLnBrk="1" hangingPunct="1">
              <a:buNone/>
            </a:pPr>
            <a:endParaRPr lang="zh-CN" altLang="en-US" dirty="0"/>
          </a:p>
          <a:p>
            <a:pPr lvl="2" eaLnBrk="1" hangingPunct="1">
              <a:buNone/>
            </a:pPr>
            <a:r>
              <a:rPr lang="zh-CN" altLang="en-US" sz="1800" dirty="0"/>
              <a:t>   </a:t>
            </a:r>
            <a:endParaRPr lang="zh-CN" altLang="en-US" sz="1800" dirty="0"/>
          </a:p>
        </p:txBody>
      </p:sp>
      <p:pic>
        <p:nvPicPr>
          <p:cNvPr id="49155" name="Picture 6" descr="BG010055"/>
          <p:cNvPicPr>
            <a:picLocks noChangeAspect="1"/>
          </p:cNvPicPr>
          <p:nvPr/>
        </p:nvPicPr>
        <p:blipFill>
          <a:blip r:embed="rId1"/>
          <a:stretch>
            <a:fillRect/>
          </a:stretch>
        </p:blipFill>
        <p:spPr>
          <a:xfrm>
            <a:off x="4310063" y="1512888"/>
            <a:ext cx="4392612" cy="3597275"/>
          </a:xfrm>
          <a:prstGeom prst="rect">
            <a:avLst/>
          </a:prstGeom>
          <a:noFill/>
          <a:ln w="9525">
            <a:noFill/>
          </a:ln>
        </p:spPr>
      </p:pic>
      <p:sp>
        <p:nvSpPr>
          <p:cNvPr id="49156" name="Text Box 7"/>
          <p:cNvSpPr txBox="1"/>
          <p:nvPr/>
        </p:nvSpPr>
        <p:spPr>
          <a:xfrm>
            <a:off x="4716463" y="5300663"/>
            <a:ext cx="3641725" cy="400050"/>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13-2 </a:t>
            </a:r>
            <a:r>
              <a:rPr lang="zh-CN" altLang="en-US" sz="2000" b="0" dirty="0">
                <a:latin typeface="楷体_GB2312" pitchFamily="49" charset="-122"/>
                <a:ea typeface="楷体_GB2312" pitchFamily="49" charset="-122"/>
              </a:rPr>
              <a:t>需求拉上型通货膨胀</a:t>
            </a:r>
            <a:endParaRPr lang="zh-CN" altLang="en-US" sz="2000" b="0" dirty="0">
              <a:latin typeface="楷体_GB2312" pitchFamily="49" charset="-122"/>
              <a:ea typeface="楷体_GB2312"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3"/>
          <p:cNvSpPr>
            <a:spLocks noGrp="1"/>
          </p:cNvSpPr>
          <p:nvPr>
            <p:ph idx="1"/>
          </p:nvPr>
        </p:nvSpPr>
        <p:spPr>
          <a:xfrm>
            <a:off x="-36195" y="1268730"/>
            <a:ext cx="4817110" cy="4784725"/>
          </a:xfrm>
        </p:spPr>
        <p:txBody>
          <a:bodyPr vert="horz" wrap="square" lIns="91440" tIns="45720" rIns="91440" bIns="45720" anchor="t" anchorCtr="0"/>
          <a:p>
            <a:pPr lvl="2" eaLnBrk="1" hangingPunct="1">
              <a:buNone/>
            </a:pPr>
            <a:r>
              <a:rPr lang="en-US" altLang="zh-CN" dirty="0"/>
              <a:t>  2</a:t>
            </a:r>
            <a:r>
              <a:rPr lang="zh-CN" altLang="en-US" dirty="0"/>
              <a:t>、</a:t>
            </a:r>
            <a:r>
              <a:rPr lang="zh-CN" altLang="en-US" dirty="0">
                <a:highlight>
                  <a:srgbClr val="FFFF00"/>
                </a:highlight>
              </a:rPr>
              <a:t>成本推动型</a:t>
            </a:r>
            <a:r>
              <a:rPr lang="zh-CN" altLang="en-US" dirty="0"/>
              <a:t>通货膨胀</a:t>
            </a:r>
            <a:endParaRPr lang="zh-CN" altLang="en-US" dirty="0"/>
          </a:p>
          <a:p>
            <a:pPr lvl="2" eaLnBrk="1" hangingPunct="1">
              <a:buNone/>
            </a:pPr>
            <a:r>
              <a:rPr lang="zh-CN" altLang="en-US" dirty="0"/>
              <a:t>   从供给方面来解释通货膨胀成因，认为在没有超额需求的情况下</a:t>
            </a:r>
            <a:r>
              <a:rPr lang="en-US" altLang="zh-CN" dirty="0"/>
              <a:t>, </a:t>
            </a:r>
            <a:r>
              <a:rPr lang="zh-CN" altLang="en-US" dirty="0"/>
              <a:t>由于</a:t>
            </a:r>
            <a:r>
              <a:rPr lang="zh-CN" altLang="en-US" u="sng" dirty="0"/>
              <a:t>供给方面成本的提高也会引起一般价格水平持续和显著的上涨</a:t>
            </a:r>
            <a:r>
              <a:rPr lang="zh-CN" altLang="en-US" dirty="0"/>
              <a:t>。</a:t>
            </a:r>
            <a:endParaRPr lang="zh-CN" altLang="en-US" dirty="0"/>
          </a:p>
          <a:p>
            <a:pPr lvl="3" eaLnBrk="1" hangingPunct="1"/>
            <a:r>
              <a:rPr lang="zh-CN" altLang="en-US" b="1" dirty="0">
                <a:highlight>
                  <a:srgbClr val="FFFF00"/>
                </a:highlight>
              </a:rPr>
              <a:t>工资推动型</a:t>
            </a:r>
            <a:r>
              <a:rPr lang="zh-CN" altLang="en-US" b="1" dirty="0"/>
              <a:t>通货膨胀</a:t>
            </a:r>
            <a:endParaRPr lang="zh-CN" altLang="en-US" b="1" dirty="0"/>
          </a:p>
          <a:p>
            <a:pPr lvl="3" eaLnBrk="1" hangingPunct="1"/>
            <a:r>
              <a:rPr lang="zh-CN" altLang="en-US" b="1" dirty="0">
                <a:highlight>
                  <a:srgbClr val="FFFF00"/>
                </a:highlight>
              </a:rPr>
              <a:t>利润推动型</a:t>
            </a:r>
            <a:r>
              <a:rPr lang="zh-CN" altLang="en-US" b="1" dirty="0"/>
              <a:t>通货膨胀</a:t>
            </a:r>
            <a:endParaRPr lang="zh-CN" altLang="en-US" b="1" dirty="0"/>
          </a:p>
          <a:p>
            <a:pPr lvl="3" eaLnBrk="1" hangingPunct="1"/>
            <a:r>
              <a:rPr lang="zh-CN" altLang="en-US" b="1" dirty="0">
                <a:highlight>
                  <a:srgbClr val="FFFF00"/>
                </a:highlight>
              </a:rPr>
              <a:t>进口型</a:t>
            </a:r>
            <a:r>
              <a:rPr lang="zh-CN" altLang="en-US" b="1" dirty="0"/>
              <a:t>通货膨胀</a:t>
            </a:r>
            <a:endParaRPr lang="zh-CN" altLang="en-US" b="1" dirty="0"/>
          </a:p>
          <a:p>
            <a:pPr lvl="3" eaLnBrk="1" hangingPunct="1"/>
            <a:endParaRPr lang="zh-CN" altLang="en-US" dirty="0"/>
          </a:p>
          <a:p>
            <a:pPr lvl="2" eaLnBrk="1" hangingPunct="1">
              <a:buNone/>
            </a:pPr>
            <a:r>
              <a:rPr lang="zh-CN" altLang="en-US" dirty="0"/>
              <a:t>   </a:t>
            </a:r>
            <a:endParaRPr lang="zh-CN" altLang="en-US" dirty="0"/>
          </a:p>
        </p:txBody>
      </p:sp>
      <p:pic>
        <p:nvPicPr>
          <p:cNvPr id="50179" name="Picture 4" descr="BG010056"/>
          <p:cNvPicPr>
            <a:picLocks noChangeAspect="1"/>
          </p:cNvPicPr>
          <p:nvPr/>
        </p:nvPicPr>
        <p:blipFill>
          <a:blip r:embed="rId1"/>
          <a:stretch>
            <a:fillRect/>
          </a:stretch>
        </p:blipFill>
        <p:spPr>
          <a:xfrm>
            <a:off x="4830763" y="1527175"/>
            <a:ext cx="4103687" cy="3273425"/>
          </a:xfrm>
          <a:prstGeom prst="rect">
            <a:avLst/>
          </a:prstGeom>
          <a:noFill/>
          <a:ln w="9525">
            <a:noFill/>
          </a:ln>
        </p:spPr>
      </p:pic>
      <p:sp>
        <p:nvSpPr>
          <p:cNvPr id="50180" name="Text Box 5"/>
          <p:cNvSpPr txBox="1"/>
          <p:nvPr/>
        </p:nvSpPr>
        <p:spPr>
          <a:xfrm>
            <a:off x="5221288" y="4940300"/>
            <a:ext cx="3636962" cy="400050"/>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13-3 </a:t>
            </a:r>
            <a:r>
              <a:rPr lang="zh-CN" altLang="en-US" sz="2000" b="0" dirty="0">
                <a:latin typeface="楷体_GB2312" pitchFamily="49" charset="-122"/>
                <a:ea typeface="楷体_GB2312" pitchFamily="49" charset="-122"/>
              </a:rPr>
              <a:t>成本推动型通货膨胀</a:t>
            </a:r>
            <a:endParaRPr lang="zh-CN" altLang="en-US" sz="2000" b="0" dirty="0">
              <a:latin typeface="楷体_GB2312" pitchFamily="49" charset="-122"/>
              <a:ea typeface="楷体_GB2312"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51203" name="Rectangle 2"/>
          <p:cNvSpPr>
            <a:spLocks noGrp="1"/>
          </p:cNvSpPr>
          <p:nvPr>
            <p:ph type="title" idx="4294967295"/>
          </p:nvPr>
        </p:nvSpPr>
        <p:spPr>
          <a:xfrm>
            <a:off x="468313" y="404813"/>
            <a:ext cx="8207375" cy="1296987"/>
          </a:xfrm>
        </p:spPr>
        <p:txBody>
          <a:bodyPr vert="horz" wrap="square" lIns="91440" tIns="45720" rIns="91440" bIns="45720" anchor="ctr" anchorCtr="0"/>
          <a:p>
            <a:pPr eaLnBrk="1" hangingPunct="1"/>
            <a:r>
              <a:rPr lang="en-US" altLang="zh-CN" sz="1400" dirty="0">
                <a:latin typeface="Times New Roman" panose="02020603050405020304" pitchFamily="18" charset="0"/>
              </a:rPr>
              <a:t>        </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、混合推进型通货膨胀</a:t>
            </a:r>
            <a:r>
              <a:rPr lang="zh-CN" altLang="en-US" sz="2400" dirty="0">
                <a:latin typeface="Times New Roman" panose="02020603050405020304" pitchFamily="18" charset="0"/>
              </a:rPr>
              <a:t> </a:t>
            </a:r>
            <a:br>
              <a:rPr lang="zh-CN" altLang="en-US"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    指需求拉动与成本推动相互作用形成的价格水平螺旋式（交替）上涨。下图常被用来说明混合型通货膨胀。</a:t>
            </a:r>
            <a:endParaRPr lang="zh-CN" altLang="en-US" sz="2400" dirty="0">
              <a:latin typeface="宋体" panose="02010600030101010101" pitchFamily="2" charset="-122"/>
              <a:ea typeface="宋体" panose="02010600030101010101" pitchFamily="2" charset="-122"/>
            </a:endParaRPr>
          </a:p>
        </p:txBody>
      </p:sp>
      <p:sp>
        <p:nvSpPr>
          <p:cNvPr id="51204" name="Line 3"/>
          <p:cNvSpPr/>
          <p:nvPr/>
        </p:nvSpPr>
        <p:spPr>
          <a:xfrm flipV="1">
            <a:off x="1692275" y="1989138"/>
            <a:ext cx="0" cy="3744912"/>
          </a:xfrm>
          <a:prstGeom prst="line">
            <a:avLst/>
          </a:prstGeom>
          <a:ln w="12700" cap="flat" cmpd="sng">
            <a:solidFill>
              <a:schemeClr val="tx1"/>
            </a:solidFill>
            <a:prstDash val="solid"/>
            <a:headEnd type="none" w="med" len="med"/>
            <a:tailEnd type="stealth" w="sm" len="lg"/>
          </a:ln>
        </p:spPr>
      </p:sp>
      <p:sp>
        <p:nvSpPr>
          <p:cNvPr id="51205" name="Line 4"/>
          <p:cNvSpPr/>
          <p:nvPr/>
        </p:nvSpPr>
        <p:spPr>
          <a:xfrm>
            <a:off x="1692275" y="5734050"/>
            <a:ext cx="5400675" cy="0"/>
          </a:xfrm>
          <a:prstGeom prst="line">
            <a:avLst/>
          </a:prstGeom>
          <a:ln w="12700" cap="flat" cmpd="sng">
            <a:solidFill>
              <a:schemeClr val="tx1"/>
            </a:solidFill>
            <a:prstDash val="solid"/>
            <a:headEnd type="none" w="med" len="med"/>
            <a:tailEnd type="stealth" w="sm" len="lg"/>
          </a:ln>
        </p:spPr>
      </p:sp>
      <p:sp>
        <p:nvSpPr>
          <p:cNvPr id="51206" name="Text Box 5"/>
          <p:cNvSpPr txBox="1"/>
          <p:nvPr/>
        </p:nvSpPr>
        <p:spPr>
          <a:xfrm>
            <a:off x="1403350" y="5589588"/>
            <a:ext cx="358775" cy="336550"/>
          </a:xfrm>
          <a:prstGeom prst="rect">
            <a:avLst/>
          </a:prstGeom>
          <a:noFill/>
          <a:ln w="9525">
            <a:noFill/>
          </a:ln>
        </p:spPr>
        <p:txBody>
          <a:bodyPr>
            <a:spAutoFit/>
          </a:bodyPr>
          <a:p>
            <a:pPr>
              <a:spcBef>
                <a:spcPct val="50000"/>
              </a:spcBef>
            </a:pPr>
            <a:r>
              <a:rPr lang="en-US" altLang="zh-CN" sz="1600" i="1" dirty="0">
                <a:latin typeface="Times New Roman" panose="02020603050405020304" pitchFamily="18" charset="0"/>
              </a:rPr>
              <a:t>O</a:t>
            </a:r>
            <a:endParaRPr lang="en-US" altLang="zh-CN" sz="1600" i="1" dirty="0">
              <a:latin typeface="Times New Roman" panose="02020603050405020304" pitchFamily="18" charset="0"/>
            </a:endParaRPr>
          </a:p>
        </p:txBody>
      </p:sp>
      <p:sp>
        <p:nvSpPr>
          <p:cNvPr id="51207" name="Text Box 6"/>
          <p:cNvSpPr txBox="1"/>
          <p:nvPr/>
        </p:nvSpPr>
        <p:spPr>
          <a:xfrm>
            <a:off x="7164388" y="5589588"/>
            <a:ext cx="358775" cy="336550"/>
          </a:xfrm>
          <a:prstGeom prst="rect">
            <a:avLst/>
          </a:prstGeom>
          <a:noFill/>
          <a:ln w="9525">
            <a:noFill/>
          </a:ln>
        </p:spPr>
        <p:txBody>
          <a:bodyPr>
            <a:spAutoFit/>
          </a:bodyPr>
          <a:p>
            <a:pPr>
              <a:spcBef>
                <a:spcPct val="50000"/>
              </a:spcBef>
            </a:pPr>
            <a:r>
              <a:rPr lang="en-US" altLang="zh-CN" sz="1600" dirty="0">
                <a:latin typeface="Times New Roman" panose="02020603050405020304" pitchFamily="18" charset="0"/>
              </a:rPr>
              <a:t>Y</a:t>
            </a:r>
            <a:endParaRPr lang="en-US" altLang="zh-CN" sz="1600" dirty="0">
              <a:latin typeface="Times New Roman" panose="02020603050405020304" pitchFamily="18" charset="0"/>
            </a:endParaRPr>
          </a:p>
        </p:txBody>
      </p:sp>
      <p:sp>
        <p:nvSpPr>
          <p:cNvPr id="51208" name="Text Box 7"/>
          <p:cNvSpPr txBox="1"/>
          <p:nvPr/>
        </p:nvSpPr>
        <p:spPr>
          <a:xfrm>
            <a:off x="1258888" y="1917700"/>
            <a:ext cx="358775" cy="336550"/>
          </a:xfrm>
          <a:prstGeom prst="rect">
            <a:avLst/>
          </a:prstGeom>
          <a:noFill/>
          <a:ln w="9525">
            <a:noFill/>
          </a:ln>
        </p:spPr>
        <p:txBody>
          <a:bodyPr>
            <a:spAutoFit/>
          </a:bodyPr>
          <a:p>
            <a:pPr>
              <a:spcBef>
                <a:spcPct val="50000"/>
              </a:spcBef>
            </a:pPr>
            <a:r>
              <a:rPr lang="en-US" altLang="zh-CN" sz="1600" dirty="0">
                <a:latin typeface="Times New Roman" panose="02020603050405020304" pitchFamily="18" charset="0"/>
              </a:rPr>
              <a:t>P</a:t>
            </a:r>
            <a:endParaRPr lang="en-US" altLang="zh-CN" sz="1600" dirty="0">
              <a:latin typeface="Times New Roman" panose="02020603050405020304" pitchFamily="18" charset="0"/>
            </a:endParaRPr>
          </a:p>
        </p:txBody>
      </p:sp>
      <p:sp>
        <p:nvSpPr>
          <p:cNvPr id="51209" name="Arc 8"/>
          <p:cNvSpPr/>
          <p:nvPr/>
        </p:nvSpPr>
        <p:spPr>
          <a:xfrm rot="-750251" flipV="1">
            <a:off x="3363913" y="3219450"/>
            <a:ext cx="2041525" cy="1223963"/>
          </a:xfrm>
          <a:custGeom>
            <a:avLst/>
            <a:gdLst>
              <a:gd name="txL" fmla="*/ 0 w 29133"/>
              <a:gd name="txT" fmla="*/ 0 h 21600"/>
              <a:gd name="txR" fmla="*/ 29133 w 29133"/>
              <a:gd name="txB" fmla="*/ 21600 h 21600"/>
            </a:gdLst>
            <a:ahLst/>
            <a:cxnLst>
              <a:cxn ang="0">
                <a:pos x="0" y="2147483647"/>
              </a:cxn>
              <a:cxn ang="0">
                <a:pos x="2147483647" y="2147483647"/>
              </a:cxn>
              <a:cxn ang="0">
                <a:pos x="2147483647" y="2147483647"/>
              </a:cxn>
            </a:cxnLst>
            <a:rect l="txL" t="txT" r="txR" b="txB"/>
            <a:pathLst>
              <a:path w="29133" h="21600" fill="none">
                <a:moveTo>
                  <a:pt x="0" y="1860"/>
                </a:moveTo>
                <a:cubicBezTo>
                  <a:pt x="2760" y="633"/>
                  <a:pt x="5748" y="-1"/>
                  <a:pt x="8769" y="0"/>
                </a:cubicBezTo>
                <a:cubicBezTo>
                  <a:pt x="17922" y="0"/>
                  <a:pt x="26081" y="5769"/>
                  <a:pt x="29133" y="14398"/>
                </a:cubicBezTo>
              </a:path>
              <a:path w="29133" h="21600" stroke="0">
                <a:moveTo>
                  <a:pt x="0" y="1860"/>
                </a:moveTo>
                <a:cubicBezTo>
                  <a:pt x="2760" y="633"/>
                  <a:pt x="5748" y="-1"/>
                  <a:pt x="8769" y="0"/>
                </a:cubicBezTo>
                <a:cubicBezTo>
                  <a:pt x="17922" y="0"/>
                  <a:pt x="26081" y="5769"/>
                  <a:pt x="29133" y="14398"/>
                </a:cubicBezTo>
                <a:lnTo>
                  <a:pt x="8769" y="21600"/>
                </a:lnTo>
                <a:lnTo>
                  <a:pt x="0" y="186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1210" name="Text Box 9"/>
          <p:cNvSpPr txBox="1"/>
          <p:nvPr/>
        </p:nvSpPr>
        <p:spPr>
          <a:xfrm>
            <a:off x="4953000" y="3886200"/>
            <a:ext cx="576263" cy="304800"/>
          </a:xfrm>
          <a:prstGeom prst="rect">
            <a:avLst/>
          </a:prstGeom>
          <a:noFill/>
          <a:ln w="9525">
            <a:noFill/>
          </a:ln>
        </p:spPr>
        <p:txBody>
          <a:bodyPr>
            <a:spAutoFit/>
          </a:bodyPr>
          <a:p>
            <a:pPr>
              <a:spcBef>
                <a:spcPct val="50000"/>
              </a:spcBef>
            </a:pPr>
            <a:r>
              <a:rPr lang="en-US" altLang="zh-CN" sz="1400" b="0" i="1" dirty="0">
                <a:latin typeface="Times New Roman" panose="02020603050405020304" pitchFamily="18" charset="0"/>
              </a:rPr>
              <a:t>E</a:t>
            </a:r>
            <a:r>
              <a:rPr lang="en-US" altLang="zh-CN" sz="1400" b="0" i="1" baseline="-25000" dirty="0">
                <a:latin typeface="Times New Roman" panose="02020603050405020304" pitchFamily="18" charset="0"/>
              </a:rPr>
              <a:t>0</a:t>
            </a:r>
            <a:endParaRPr lang="en-US" altLang="zh-CN" sz="1400" b="0" i="1" baseline="-25000" dirty="0">
              <a:latin typeface="Times New Roman" panose="02020603050405020304" pitchFamily="18" charset="0"/>
            </a:endParaRPr>
          </a:p>
        </p:txBody>
      </p:sp>
      <p:sp>
        <p:nvSpPr>
          <p:cNvPr id="51211" name="Line 10"/>
          <p:cNvSpPr/>
          <p:nvPr/>
        </p:nvSpPr>
        <p:spPr>
          <a:xfrm>
            <a:off x="3492500" y="2781300"/>
            <a:ext cx="2592388" cy="2305050"/>
          </a:xfrm>
          <a:prstGeom prst="line">
            <a:avLst/>
          </a:prstGeom>
          <a:ln w="19050" cap="flat" cmpd="sng">
            <a:solidFill>
              <a:srgbClr val="0000FF"/>
            </a:solidFill>
            <a:prstDash val="solid"/>
            <a:headEnd type="none" w="med" len="med"/>
            <a:tailEnd type="none" w="med" len="med"/>
          </a:ln>
        </p:spPr>
      </p:sp>
      <p:sp>
        <p:nvSpPr>
          <p:cNvPr id="51212" name="Text Box 11"/>
          <p:cNvSpPr txBox="1"/>
          <p:nvPr/>
        </p:nvSpPr>
        <p:spPr>
          <a:xfrm>
            <a:off x="1371600" y="4114800"/>
            <a:ext cx="503238" cy="304800"/>
          </a:xfrm>
          <a:prstGeom prst="rect">
            <a:avLst/>
          </a:prstGeom>
          <a:noFill/>
          <a:ln w="9525">
            <a:noFill/>
          </a:ln>
        </p:spPr>
        <p:txBody>
          <a:bodyPr>
            <a:spAutoFit/>
          </a:bodyPr>
          <a:p>
            <a:pPr>
              <a:spcBef>
                <a:spcPct val="50000"/>
              </a:spcBef>
            </a:pPr>
            <a:r>
              <a:rPr lang="en-US" altLang="zh-CN" sz="1400" b="0" i="1" dirty="0">
                <a:latin typeface="Times New Roman" panose="02020603050405020304" pitchFamily="18" charset="0"/>
              </a:rPr>
              <a:t>P</a:t>
            </a:r>
            <a:r>
              <a:rPr lang="en-US" altLang="zh-CN" sz="1400" b="0" i="1" baseline="-25000" dirty="0">
                <a:latin typeface="Times New Roman" panose="02020603050405020304" pitchFamily="18" charset="0"/>
              </a:rPr>
              <a:t>0</a:t>
            </a:r>
            <a:endParaRPr lang="en-US" altLang="zh-CN" sz="1400" b="0" i="1" baseline="-25000" dirty="0">
              <a:latin typeface="Times New Roman" panose="02020603050405020304" pitchFamily="18" charset="0"/>
            </a:endParaRPr>
          </a:p>
        </p:txBody>
      </p:sp>
      <p:sp>
        <p:nvSpPr>
          <p:cNvPr id="51213" name="Text Box 12"/>
          <p:cNvSpPr txBox="1"/>
          <p:nvPr/>
        </p:nvSpPr>
        <p:spPr>
          <a:xfrm>
            <a:off x="4953000" y="5715000"/>
            <a:ext cx="503238" cy="304800"/>
          </a:xfrm>
          <a:prstGeom prst="rect">
            <a:avLst/>
          </a:prstGeom>
          <a:noFill/>
          <a:ln w="9525">
            <a:noFill/>
          </a:ln>
        </p:spPr>
        <p:txBody>
          <a:bodyPr>
            <a:spAutoFit/>
          </a:bodyPr>
          <a:p>
            <a:pPr>
              <a:spcBef>
                <a:spcPct val="50000"/>
              </a:spcBef>
            </a:pPr>
            <a:r>
              <a:rPr lang="en-US" altLang="zh-CN" sz="1400" b="0" i="1" dirty="0">
                <a:latin typeface="Times New Roman" panose="02020603050405020304" pitchFamily="18" charset="0"/>
              </a:rPr>
              <a:t>Y</a:t>
            </a:r>
            <a:r>
              <a:rPr lang="en-US" altLang="zh-CN" sz="1400" b="0" i="1" baseline="-25000" dirty="0">
                <a:latin typeface="Times New Roman" panose="02020603050405020304" pitchFamily="18" charset="0"/>
              </a:rPr>
              <a:t>0</a:t>
            </a:r>
            <a:endParaRPr lang="en-US" altLang="zh-CN" sz="1400" b="0" i="1" baseline="-25000" dirty="0">
              <a:latin typeface="Times New Roman" panose="02020603050405020304" pitchFamily="18" charset="0"/>
            </a:endParaRPr>
          </a:p>
        </p:txBody>
      </p:sp>
      <p:sp>
        <p:nvSpPr>
          <p:cNvPr id="51214" name="Text Box 13"/>
          <p:cNvSpPr txBox="1"/>
          <p:nvPr/>
        </p:nvSpPr>
        <p:spPr>
          <a:xfrm>
            <a:off x="2987675" y="2636838"/>
            <a:ext cx="792163" cy="304800"/>
          </a:xfrm>
          <a:prstGeom prst="rect">
            <a:avLst/>
          </a:prstGeom>
          <a:noFill/>
          <a:ln w="9525">
            <a:noFill/>
          </a:ln>
        </p:spPr>
        <p:txBody>
          <a:bodyPr>
            <a:spAutoFit/>
          </a:bodyPr>
          <a:p>
            <a:pPr>
              <a:spcBef>
                <a:spcPct val="50000"/>
              </a:spcBef>
            </a:pPr>
            <a:r>
              <a:rPr lang="en-US" altLang="zh-CN" sz="1400" b="0" dirty="0">
                <a:latin typeface="Times New Roman" panose="02020603050405020304" pitchFamily="18" charset="0"/>
              </a:rPr>
              <a:t>AD</a:t>
            </a:r>
            <a:r>
              <a:rPr lang="en-US" altLang="zh-CN" sz="1400" b="0" baseline="-25000" dirty="0">
                <a:latin typeface="Times New Roman" panose="02020603050405020304" pitchFamily="18" charset="0"/>
              </a:rPr>
              <a:t>0</a:t>
            </a:r>
            <a:endParaRPr lang="en-US" altLang="zh-CN" sz="1400" b="0" baseline="-25000" dirty="0">
              <a:latin typeface="Times New Roman" panose="02020603050405020304" pitchFamily="18" charset="0"/>
            </a:endParaRPr>
          </a:p>
        </p:txBody>
      </p:sp>
      <p:sp>
        <p:nvSpPr>
          <p:cNvPr id="51215" name="Text Box 14"/>
          <p:cNvSpPr txBox="1"/>
          <p:nvPr/>
        </p:nvSpPr>
        <p:spPr>
          <a:xfrm>
            <a:off x="5029200" y="3276600"/>
            <a:ext cx="576263" cy="304800"/>
          </a:xfrm>
          <a:prstGeom prst="rect">
            <a:avLst/>
          </a:prstGeom>
          <a:noFill/>
          <a:ln w="9525">
            <a:noFill/>
          </a:ln>
        </p:spPr>
        <p:txBody>
          <a:bodyPr>
            <a:spAutoFit/>
          </a:bodyPr>
          <a:p>
            <a:pPr>
              <a:spcBef>
                <a:spcPct val="50000"/>
              </a:spcBef>
            </a:pPr>
            <a:r>
              <a:rPr lang="en-US" altLang="zh-CN" sz="1400" b="0" i="1" dirty="0">
                <a:latin typeface="Times New Roman" panose="02020603050405020304" pitchFamily="18" charset="0"/>
              </a:rPr>
              <a:t>E</a:t>
            </a:r>
            <a:r>
              <a:rPr lang="en-US" altLang="zh-CN" sz="1400" b="0" i="1" baseline="-25000" dirty="0">
                <a:latin typeface="Times New Roman" panose="02020603050405020304" pitchFamily="18" charset="0"/>
              </a:rPr>
              <a:t>2</a:t>
            </a:r>
            <a:endParaRPr lang="en-US" altLang="zh-CN" sz="1400" b="0" i="1" baseline="-25000" dirty="0">
              <a:latin typeface="Times New Roman" panose="02020603050405020304" pitchFamily="18" charset="0"/>
            </a:endParaRPr>
          </a:p>
        </p:txBody>
      </p:sp>
      <p:sp>
        <p:nvSpPr>
          <p:cNvPr id="51216" name="Text Box 17"/>
          <p:cNvSpPr txBox="1"/>
          <p:nvPr/>
        </p:nvSpPr>
        <p:spPr>
          <a:xfrm>
            <a:off x="1371600" y="3429000"/>
            <a:ext cx="503238" cy="304800"/>
          </a:xfrm>
          <a:prstGeom prst="rect">
            <a:avLst/>
          </a:prstGeom>
          <a:noFill/>
          <a:ln w="9525">
            <a:noFill/>
          </a:ln>
        </p:spPr>
        <p:txBody>
          <a:bodyPr>
            <a:spAutoFit/>
          </a:bodyPr>
          <a:p>
            <a:pPr>
              <a:spcBef>
                <a:spcPct val="50000"/>
              </a:spcBef>
            </a:pPr>
            <a:r>
              <a:rPr lang="en-US" altLang="zh-CN" sz="1400" b="0" i="1" dirty="0">
                <a:latin typeface="Times New Roman" panose="02020603050405020304" pitchFamily="18" charset="0"/>
              </a:rPr>
              <a:t>P</a:t>
            </a:r>
            <a:r>
              <a:rPr lang="en-US" altLang="zh-CN" sz="1400" b="0" i="1" baseline="-25000" dirty="0">
                <a:latin typeface="Times New Roman" panose="02020603050405020304" pitchFamily="18" charset="0"/>
              </a:rPr>
              <a:t>2</a:t>
            </a:r>
            <a:endParaRPr lang="en-US" altLang="zh-CN" sz="1400" b="0" i="1" baseline="-25000" dirty="0">
              <a:latin typeface="Times New Roman" panose="02020603050405020304" pitchFamily="18" charset="0"/>
            </a:endParaRPr>
          </a:p>
        </p:txBody>
      </p:sp>
      <p:sp>
        <p:nvSpPr>
          <p:cNvPr id="51217" name="Text Box 18"/>
          <p:cNvSpPr txBox="1"/>
          <p:nvPr/>
        </p:nvSpPr>
        <p:spPr>
          <a:xfrm>
            <a:off x="4648200" y="5715000"/>
            <a:ext cx="503238" cy="304800"/>
          </a:xfrm>
          <a:prstGeom prst="rect">
            <a:avLst/>
          </a:prstGeom>
          <a:noFill/>
          <a:ln w="9525">
            <a:noFill/>
          </a:ln>
        </p:spPr>
        <p:txBody>
          <a:bodyPr>
            <a:spAutoFit/>
          </a:bodyPr>
          <a:p>
            <a:pPr>
              <a:spcBef>
                <a:spcPct val="50000"/>
              </a:spcBef>
            </a:pPr>
            <a:r>
              <a:rPr lang="en-US" altLang="zh-CN" sz="1400" b="0" i="1" dirty="0">
                <a:latin typeface="Times New Roman" panose="02020603050405020304" pitchFamily="18" charset="0"/>
              </a:rPr>
              <a:t>Y</a:t>
            </a:r>
            <a:r>
              <a:rPr lang="en-US" altLang="zh-CN" sz="1400" b="0" i="1" baseline="-25000" dirty="0">
                <a:latin typeface="Times New Roman" panose="02020603050405020304" pitchFamily="18" charset="0"/>
              </a:rPr>
              <a:t>1</a:t>
            </a:r>
            <a:endParaRPr lang="en-US" altLang="zh-CN" sz="1400" b="0" i="1" baseline="-25000" dirty="0">
              <a:latin typeface="Times New Roman" panose="02020603050405020304" pitchFamily="18" charset="0"/>
            </a:endParaRPr>
          </a:p>
        </p:txBody>
      </p:sp>
      <p:sp>
        <p:nvSpPr>
          <p:cNvPr id="51218" name="Arc 19"/>
          <p:cNvSpPr/>
          <p:nvPr/>
        </p:nvSpPr>
        <p:spPr>
          <a:xfrm rot="-229187" flipV="1">
            <a:off x="3505200" y="3733800"/>
            <a:ext cx="1860550" cy="1223963"/>
          </a:xfrm>
          <a:custGeom>
            <a:avLst/>
            <a:gdLst>
              <a:gd name="txL" fmla="*/ 0 w 26562"/>
              <a:gd name="txT" fmla="*/ 0 h 21600"/>
              <a:gd name="txR" fmla="*/ 26562 w 26562"/>
              <a:gd name="txB" fmla="*/ 21600 h 21600"/>
            </a:gdLst>
            <a:ahLst/>
            <a:cxnLst>
              <a:cxn ang="0">
                <a:pos x="0" y="2147483647"/>
              </a:cxn>
              <a:cxn ang="0">
                <a:pos x="2147483647" y="2147483647"/>
              </a:cxn>
              <a:cxn ang="0">
                <a:pos x="2147483647" y="2147483647"/>
              </a:cxn>
            </a:cxnLst>
            <a:rect l="txL" t="txT" r="txR" b="txB"/>
            <a:pathLst>
              <a:path w="26562" h="21600" fill="none">
                <a:moveTo>
                  <a:pt x="-1" y="581"/>
                </a:moveTo>
                <a:cubicBezTo>
                  <a:pt x="1631" y="195"/>
                  <a:pt x="3302" y="-1"/>
                  <a:pt x="4979" y="0"/>
                </a:cubicBezTo>
                <a:cubicBezTo>
                  <a:pt x="16573" y="0"/>
                  <a:pt x="26099" y="9153"/>
                  <a:pt x="26561" y="20738"/>
                </a:cubicBezTo>
              </a:path>
              <a:path w="26562" h="21600" stroke="0">
                <a:moveTo>
                  <a:pt x="-1" y="581"/>
                </a:moveTo>
                <a:cubicBezTo>
                  <a:pt x="1631" y="195"/>
                  <a:pt x="3302" y="-1"/>
                  <a:pt x="4979" y="0"/>
                </a:cubicBezTo>
                <a:cubicBezTo>
                  <a:pt x="16573" y="0"/>
                  <a:pt x="26099" y="9153"/>
                  <a:pt x="26561" y="20738"/>
                </a:cubicBezTo>
                <a:lnTo>
                  <a:pt x="4979" y="21600"/>
                </a:lnTo>
                <a:lnTo>
                  <a:pt x="-1" y="581"/>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1219" name="Line 20"/>
          <p:cNvSpPr/>
          <p:nvPr/>
        </p:nvSpPr>
        <p:spPr>
          <a:xfrm flipV="1">
            <a:off x="5334000" y="2209800"/>
            <a:ext cx="0" cy="1511300"/>
          </a:xfrm>
          <a:prstGeom prst="line">
            <a:avLst/>
          </a:prstGeom>
          <a:ln w="19050" cap="flat" cmpd="sng">
            <a:solidFill>
              <a:srgbClr val="0000FF"/>
            </a:solidFill>
            <a:prstDash val="solid"/>
            <a:headEnd type="none" w="med" len="med"/>
            <a:tailEnd type="none" w="med" len="med"/>
          </a:ln>
        </p:spPr>
      </p:sp>
      <p:sp>
        <p:nvSpPr>
          <p:cNvPr id="51220" name="Text Box 21"/>
          <p:cNvSpPr txBox="1"/>
          <p:nvPr/>
        </p:nvSpPr>
        <p:spPr>
          <a:xfrm>
            <a:off x="3132138" y="4868863"/>
            <a:ext cx="1152525" cy="304800"/>
          </a:xfrm>
          <a:prstGeom prst="rect">
            <a:avLst/>
          </a:prstGeom>
          <a:noFill/>
          <a:ln w="9525">
            <a:noFill/>
          </a:ln>
        </p:spPr>
        <p:txBody>
          <a:bodyPr>
            <a:spAutoFit/>
          </a:bodyPr>
          <a:p>
            <a:pPr>
              <a:spcBef>
                <a:spcPct val="50000"/>
              </a:spcBef>
            </a:pPr>
            <a:r>
              <a:rPr lang="en-US" altLang="zh-CN" sz="1400" b="0" dirty="0">
                <a:latin typeface="Times New Roman" panose="02020603050405020304" pitchFamily="18" charset="0"/>
              </a:rPr>
              <a:t>AS</a:t>
            </a:r>
            <a:r>
              <a:rPr lang="en-US" altLang="zh-CN" sz="1400" b="0" baseline="-25000" dirty="0">
                <a:latin typeface="Times New Roman" panose="02020603050405020304" pitchFamily="18" charset="0"/>
              </a:rPr>
              <a:t>0</a:t>
            </a:r>
            <a:endParaRPr lang="en-US" altLang="zh-CN" sz="1400" b="0" baseline="-25000" dirty="0">
              <a:latin typeface="Times New Roman" panose="02020603050405020304" pitchFamily="18" charset="0"/>
            </a:endParaRPr>
          </a:p>
        </p:txBody>
      </p:sp>
      <p:sp>
        <p:nvSpPr>
          <p:cNvPr id="51221" name="Text Box 22"/>
          <p:cNvSpPr txBox="1"/>
          <p:nvPr/>
        </p:nvSpPr>
        <p:spPr>
          <a:xfrm>
            <a:off x="3132138" y="4508500"/>
            <a:ext cx="1152525" cy="304800"/>
          </a:xfrm>
          <a:prstGeom prst="rect">
            <a:avLst/>
          </a:prstGeom>
          <a:noFill/>
          <a:ln w="9525">
            <a:noFill/>
          </a:ln>
        </p:spPr>
        <p:txBody>
          <a:bodyPr>
            <a:spAutoFit/>
          </a:bodyPr>
          <a:p>
            <a:pPr>
              <a:spcBef>
                <a:spcPct val="50000"/>
              </a:spcBef>
            </a:pPr>
            <a:r>
              <a:rPr lang="en-US" altLang="zh-CN" sz="1400" b="0" dirty="0">
                <a:latin typeface="Times New Roman" panose="02020603050405020304" pitchFamily="18" charset="0"/>
              </a:rPr>
              <a:t>AS</a:t>
            </a:r>
            <a:r>
              <a:rPr lang="en-US" altLang="zh-CN" sz="1400" b="0" baseline="-25000" dirty="0">
                <a:latin typeface="Times New Roman" panose="02020603050405020304" pitchFamily="18" charset="0"/>
              </a:rPr>
              <a:t>1</a:t>
            </a:r>
            <a:endParaRPr lang="en-US" altLang="zh-CN" sz="1400" b="0" baseline="-25000" dirty="0">
              <a:latin typeface="Times New Roman" panose="02020603050405020304" pitchFamily="18" charset="0"/>
            </a:endParaRPr>
          </a:p>
        </p:txBody>
      </p:sp>
      <p:sp>
        <p:nvSpPr>
          <p:cNvPr id="51222" name="Line 23"/>
          <p:cNvSpPr/>
          <p:nvPr/>
        </p:nvSpPr>
        <p:spPr>
          <a:xfrm flipH="1">
            <a:off x="1676400" y="4267200"/>
            <a:ext cx="3505200" cy="0"/>
          </a:xfrm>
          <a:prstGeom prst="line">
            <a:avLst/>
          </a:prstGeom>
          <a:ln w="9525" cap="flat" cmpd="sng">
            <a:solidFill>
              <a:srgbClr val="FF0000"/>
            </a:solidFill>
            <a:prstDash val="dash"/>
            <a:headEnd type="none" w="med" len="med"/>
            <a:tailEnd type="none" w="med" len="med"/>
          </a:ln>
        </p:spPr>
      </p:sp>
      <p:sp>
        <p:nvSpPr>
          <p:cNvPr id="51223" name="Line 24"/>
          <p:cNvSpPr/>
          <p:nvPr/>
        </p:nvSpPr>
        <p:spPr>
          <a:xfrm>
            <a:off x="5148263" y="4294188"/>
            <a:ext cx="0" cy="1439862"/>
          </a:xfrm>
          <a:prstGeom prst="line">
            <a:avLst/>
          </a:prstGeom>
          <a:ln w="9525" cap="flat" cmpd="sng">
            <a:solidFill>
              <a:srgbClr val="FF0000"/>
            </a:solidFill>
            <a:prstDash val="dash"/>
            <a:headEnd type="none" w="med" len="med"/>
            <a:tailEnd type="none" w="med" len="med"/>
          </a:ln>
        </p:spPr>
      </p:sp>
      <p:sp>
        <p:nvSpPr>
          <p:cNvPr id="51224" name="Arc 25"/>
          <p:cNvSpPr/>
          <p:nvPr/>
        </p:nvSpPr>
        <p:spPr>
          <a:xfrm rot="-1145134" flipV="1">
            <a:off x="3295650" y="2692400"/>
            <a:ext cx="2147888" cy="1223963"/>
          </a:xfrm>
          <a:custGeom>
            <a:avLst/>
            <a:gdLst>
              <a:gd name="txL" fmla="*/ 0 w 30640"/>
              <a:gd name="txT" fmla="*/ 0 h 21600"/>
              <a:gd name="txR" fmla="*/ 30640 w 30640"/>
              <a:gd name="txB" fmla="*/ 21600 h 21600"/>
            </a:gdLst>
            <a:ahLst/>
            <a:cxnLst>
              <a:cxn ang="0">
                <a:pos x="0" y="2147483647"/>
              </a:cxn>
              <a:cxn ang="0">
                <a:pos x="2147483647" y="2147483647"/>
              </a:cxn>
              <a:cxn ang="0">
                <a:pos x="2147483647" y="2147483647"/>
              </a:cxn>
            </a:cxnLst>
            <a:rect l="txL" t="txT" r="txR" b="txB"/>
            <a:pathLst>
              <a:path w="30640" h="21600" fill="none">
                <a:moveTo>
                  <a:pt x="0" y="2653"/>
                </a:moveTo>
                <a:cubicBezTo>
                  <a:pt x="3180" y="912"/>
                  <a:pt x="6747" y="-1"/>
                  <a:pt x="10373" y="0"/>
                </a:cubicBezTo>
                <a:cubicBezTo>
                  <a:pt x="19421" y="0"/>
                  <a:pt x="27510" y="5639"/>
                  <a:pt x="30639" y="14129"/>
                </a:cubicBezTo>
              </a:path>
              <a:path w="30640" h="21600" stroke="0">
                <a:moveTo>
                  <a:pt x="0" y="2653"/>
                </a:moveTo>
                <a:cubicBezTo>
                  <a:pt x="3180" y="912"/>
                  <a:pt x="6747" y="-1"/>
                  <a:pt x="10373" y="0"/>
                </a:cubicBezTo>
                <a:cubicBezTo>
                  <a:pt x="19421" y="0"/>
                  <a:pt x="27510" y="5639"/>
                  <a:pt x="30639" y="14129"/>
                </a:cubicBezTo>
                <a:lnTo>
                  <a:pt x="10373" y="21600"/>
                </a:lnTo>
                <a:lnTo>
                  <a:pt x="0" y="2653"/>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1225" name="Line 26"/>
          <p:cNvSpPr/>
          <p:nvPr/>
        </p:nvSpPr>
        <p:spPr>
          <a:xfrm flipH="1">
            <a:off x="1692275" y="4076700"/>
            <a:ext cx="3240088" cy="0"/>
          </a:xfrm>
          <a:prstGeom prst="line">
            <a:avLst/>
          </a:prstGeom>
          <a:ln w="9525" cap="flat" cmpd="sng">
            <a:solidFill>
              <a:srgbClr val="FF0000"/>
            </a:solidFill>
            <a:prstDash val="dash"/>
            <a:headEnd type="none" w="med" len="med"/>
            <a:tailEnd type="none" w="med" len="med"/>
          </a:ln>
        </p:spPr>
      </p:sp>
      <p:sp>
        <p:nvSpPr>
          <p:cNvPr id="51226" name="Line 27"/>
          <p:cNvSpPr/>
          <p:nvPr/>
        </p:nvSpPr>
        <p:spPr>
          <a:xfrm>
            <a:off x="4932363" y="4076700"/>
            <a:ext cx="0" cy="1657350"/>
          </a:xfrm>
          <a:prstGeom prst="line">
            <a:avLst/>
          </a:prstGeom>
          <a:ln w="9525" cap="flat" cmpd="sng">
            <a:solidFill>
              <a:srgbClr val="FF0000"/>
            </a:solidFill>
            <a:prstDash val="dash"/>
            <a:headEnd type="none" w="med" len="med"/>
            <a:tailEnd type="none" w="med" len="med"/>
          </a:ln>
        </p:spPr>
      </p:sp>
      <p:sp>
        <p:nvSpPr>
          <p:cNvPr id="51227" name="Rectangle 28"/>
          <p:cNvSpPr/>
          <p:nvPr/>
        </p:nvSpPr>
        <p:spPr>
          <a:xfrm>
            <a:off x="4800600" y="5715000"/>
            <a:ext cx="339725" cy="304800"/>
          </a:xfrm>
          <a:prstGeom prst="rect">
            <a:avLst/>
          </a:prstGeom>
          <a:noFill/>
          <a:ln w="9525">
            <a:noFill/>
          </a:ln>
        </p:spPr>
        <p:txBody>
          <a:bodyPr wrap="none">
            <a:spAutoFit/>
          </a:bodyPr>
          <a:p>
            <a:pPr>
              <a:spcBef>
                <a:spcPct val="50000"/>
              </a:spcBef>
            </a:pPr>
            <a:r>
              <a:rPr lang="en-US" altLang="zh-CN" sz="1400" b="0" i="1" dirty="0">
                <a:latin typeface="Times New Roman" panose="02020603050405020304" pitchFamily="18" charset="0"/>
              </a:rPr>
              <a:t>Y</a:t>
            </a:r>
            <a:r>
              <a:rPr lang="en-US" altLang="zh-CN" sz="1400" b="0" i="1" baseline="-25000" dirty="0">
                <a:latin typeface="Times New Roman" panose="02020603050405020304" pitchFamily="18" charset="0"/>
              </a:rPr>
              <a:t>3</a:t>
            </a:r>
            <a:endParaRPr lang="en-US" altLang="zh-CN" sz="1400" b="0" i="1" baseline="-25000" dirty="0">
              <a:latin typeface="Times New Roman" panose="02020603050405020304" pitchFamily="18" charset="0"/>
            </a:endParaRPr>
          </a:p>
        </p:txBody>
      </p:sp>
      <p:sp>
        <p:nvSpPr>
          <p:cNvPr id="51228" name="Rectangle 29"/>
          <p:cNvSpPr/>
          <p:nvPr/>
        </p:nvSpPr>
        <p:spPr>
          <a:xfrm>
            <a:off x="1371600" y="3886200"/>
            <a:ext cx="349250" cy="304800"/>
          </a:xfrm>
          <a:prstGeom prst="rect">
            <a:avLst/>
          </a:prstGeom>
          <a:noFill/>
          <a:ln w="9525">
            <a:noFill/>
          </a:ln>
        </p:spPr>
        <p:txBody>
          <a:bodyPr>
            <a:spAutoFit/>
          </a:bodyPr>
          <a:p>
            <a:r>
              <a:rPr lang="en-US" altLang="zh-CN" sz="1400" b="0" i="1" dirty="0">
                <a:latin typeface="Times New Roman" panose="02020603050405020304" pitchFamily="18" charset="0"/>
              </a:rPr>
              <a:t>P</a:t>
            </a:r>
            <a:r>
              <a:rPr lang="en-US" altLang="zh-CN" sz="1400" b="0" i="1" baseline="-25000" dirty="0">
                <a:latin typeface="Times New Roman" panose="02020603050405020304" pitchFamily="18" charset="0"/>
              </a:rPr>
              <a:t>1</a:t>
            </a:r>
            <a:endParaRPr lang="zh-CN" altLang="en-US" sz="1400" b="0" i="1" baseline="-25000" dirty="0">
              <a:latin typeface="Times New Roman" panose="02020603050405020304" pitchFamily="18" charset="0"/>
            </a:endParaRPr>
          </a:p>
        </p:txBody>
      </p:sp>
      <p:sp>
        <p:nvSpPr>
          <p:cNvPr id="51229" name="Rectangle 30"/>
          <p:cNvSpPr/>
          <p:nvPr/>
        </p:nvSpPr>
        <p:spPr>
          <a:xfrm>
            <a:off x="3132138" y="4005263"/>
            <a:ext cx="565150" cy="304800"/>
          </a:xfrm>
          <a:prstGeom prst="rect">
            <a:avLst/>
          </a:prstGeom>
          <a:noFill/>
          <a:ln w="9525">
            <a:noFill/>
          </a:ln>
        </p:spPr>
        <p:txBody>
          <a:bodyPr>
            <a:spAutoFit/>
          </a:bodyPr>
          <a:p>
            <a:pPr>
              <a:spcBef>
                <a:spcPct val="50000"/>
              </a:spcBef>
            </a:pPr>
            <a:r>
              <a:rPr lang="en-US" altLang="zh-CN" sz="1400" b="0" dirty="0">
                <a:latin typeface="Times New Roman" panose="02020603050405020304" pitchFamily="18" charset="0"/>
              </a:rPr>
              <a:t>AS</a:t>
            </a:r>
            <a:r>
              <a:rPr lang="en-US" altLang="zh-CN" sz="1400" b="0" baseline="-25000" dirty="0">
                <a:latin typeface="Times New Roman" panose="02020603050405020304" pitchFamily="18" charset="0"/>
              </a:rPr>
              <a:t>2</a:t>
            </a:r>
            <a:endParaRPr lang="en-US" altLang="zh-CN" sz="1400" b="0" baseline="-25000" dirty="0">
              <a:latin typeface="Times New Roman" panose="02020603050405020304" pitchFamily="18" charset="0"/>
            </a:endParaRPr>
          </a:p>
        </p:txBody>
      </p:sp>
      <p:sp>
        <p:nvSpPr>
          <p:cNvPr id="51230" name="Rectangle 31"/>
          <p:cNvSpPr/>
          <p:nvPr/>
        </p:nvSpPr>
        <p:spPr>
          <a:xfrm>
            <a:off x="4716463" y="3716338"/>
            <a:ext cx="349250" cy="304800"/>
          </a:xfrm>
          <a:prstGeom prst="rect">
            <a:avLst/>
          </a:prstGeom>
          <a:noFill/>
          <a:ln w="9525">
            <a:noFill/>
          </a:ln>
        </p:spPr>
        <p:txBody>
          <a:bodyPr wrap="none">
            <a:spAutoFit/>
          </a:bodyPr>
          <a:p>
            <a:r>
              <a:rPr lang="en-US" altLang="zh-CN" sz="1400" b="0" i="1" dirty="0">
                <a:latin typeface="Times New Roman" panose="02020603050405020304" pitchFamily="18" charset="0"/>
              </a:rPr>
              <a:t>E</a:t>
            </a:r>
            <a:r>
              <a:rPr lang="en-US" altLang="zh-CN" sz="1400" b="0" i="1" baseline="-25000" dirty="0">
                <a:latin typeface="Times New Roman" panose="02020603050405020304" pitchFamily="18" charset="0"/>
              </a:rPr>
              <a:t>1</a:t>
            </a:r>
            <a:endParaRPr lang="zh-CN" altLang="en-US" sz="1400" b="0" i="1" baseline="-25000" dirty="0">
              <a:latin typeface="Times New Roman" panose="02020603050405020304" pitchFamily="18" charset="0"/>
            </a:endParaRPr>
          </a:p>
        </p:txBody>
      </p:sp>
      <p:sp>
        <p:nvSpPr>
          <p:cNvPr id="51231" name="Line 33"/>
          <p:cNvSpPr/>
          <p:nvPr/>
        </p:nvSpPr>
        <p:spPr>
          <a:xfrm>
            <a:off x="3851275" y="2420938"/>
            <a:ext cx="2592388" cy="2305050"/>
          </a:xfrm>
          <a:prstGeom prst="line">
            <a:avLst/>
          </a:prstGeom>
          <a:ln w="19050" cap="flat" cmpd="sng">
            <a:solidFill>
              <a:srgbClr val="0000FF"/>
            </a:solidFill>
            <a:prstDash val="solid"/>
            <a:headEnd type="none" w="med" len="med"/>
            <a:tailEnd type="none" w="med" len="med"/>
          </a:ln>
        </p:spPr>
      </p:sp>
      <p:sp>
        <p:nvSpPr>
          <p:cNvPr id="51232" name="Line 34"/>
          <p:cNvSpPr/>
          <p:nvPr/>
        </p:nvSpPr>
        <p:spPr>
          <a:xfrm>
            <a:off x="4356100" y="1989138"/>
            <a:ext cx="2592388" cy="2305050"/>
          </a:xfrm>
          <a:prstGeom prst="line">
            <a:avLst/>
          </a:prstGeom>
          <a:ln w="19050" cap="flat" cmpd="sng">
            <a:solidFill>
              <a:srgbClr val="0000FF"/>
            </a:solidFill>
            <a:prstDash val="solid"/>
            <a:headEnd type="none" w="med" len="med"/>
            <a:tailEnd type="none" w="med" len="med"/>
          </a:ln>
        </p:spPr>
      </p:sp>
      <p:sp>
        <p:nvSpPr>
          <p:cNvPr id="51233" name="Rectangle 35"/>
          <p:cNvSpPr/>
          <p:nvPr/>
        </p:nvSpPr>
        <p:spPr>
          <a:xfrm>
            <a:off x="3429000" y="2057400"/>
            <a:ext cx="498475" cy="304800"/>
          </a:xfrm>
          <a:prstGeom prst="rect">
            <a:avLst/>
          </a:prstGeom>
          <a:noFill/>
          <a:ln w="9525">
            <a:noFill/>
          </a:ln>
        </p:spPr>
        <p:txBody>
          <a:bodyPr wrap="none">
            <a:spAutoFit/>
          </a:bodyPr>
          <a:p>
            <a:r>
              <a:rPr lang="en-US" altLang="zh-CN" sz="1400" b="0" dirty="0">
                <a:latin typeface="Times New Roman" panose="02020603050405020304" pitchFamily="18" charset="0"/>
              </a:rPr>
              <a:t>AD</a:t>
            </a:r>
            <a:r>
              <a:rPr lang="en-US" altLang="zh-CN" sz="1400" b="0" baseline="-25000" dirty="0">
                <a:latin typeface="Times New Roman" panose="02020603050405020304" pitchFamily="18" charset="0"/>
              </a:rPr>
              <a:t>1</a:t>
            </a:r>
            <a:endParaRPr lang="zh-CN" altLang="en-US" sz="1400" b="0" dirty="0">
              <a:latin typeface="Times New Roman" panose="02020603050405020304" pitchFamily="18" charset="0"/>
            </a:endParaRPr>
          </a:p>
        </p:txBody>
      </p:sp>
      <p:sp>
        <p:nvSpPr>
          <p:cNvPr id="51234" name="Rectangle 36"/>
          <p:cNvSpPr/>
          <p:nvPr/>
        </p:nvSpPr>
        <p:spPr>
          <a:xfrm>
            <a:off x="3851275" y="1628775"/>
            <a:ext cx="498475" cy="304800"/>
          </a:xfrm>
          <a:prstGeom prst="rect">
            <a:avLst/>
          </a:prstGeom>
          <a:noFill/>
          <a:ln w="9525">
            <a:noFill/>
          </a:ln>
        </p:spPr>
        <p:txBody>
          <a:bodyPr wrap="none">
            <a:spAutoFit/>
          </a:bodyPr>
          <a:p>
            <a:r>
              <a:rPr lang="en-US" altLang="zh-CN" sz="1400" b="0" dirty="0">
                <a:latin typeface="Times New Roman" panose="02020603050405020304" pitchFamily="18" charset="0"/>
              </a:rPr>
              <a:t>AD</a:t>
            </a:r>
            <a:r>
              <a:rPr lang="en-US" altLang="zh-CN" sz="1400" b="0" baseline="-25000" dirty="0">
                <a:latin typeface="Times New Roman" panose="02020603050405020304" pitchFamily="18" charset="0"/>
              </a:rPr>
              <a:t>2</a:t>
            </a:r>
            <a:endParaRPr lang="zh-CN" altLang="en-US" sz="1400" b="0" dirty="0">
              <a:latin typeface="Times New Roman" panose="02020603050405020304" pitchFamily="18" charset="0"/>
            </a:endParaRPr>
          </a:p>
        </p:txBody>
      </p:sp>
      <p:sp>
        <p:nvSpPr>
          <p:cNvPr id="51235" name="Line 37"/>
          <p:cNvSpPr/>
          <p:nvPr/>
        </p:nvSpPr>
        <p:spPr>
          <a:xfrm flipH="1">
            <a:off x="1676400" y="3657600"/>
            <a:ext cx="3581400" cy="0"/>
          </a:xfrm>
          <a:prstGeom prst="line">
            <a:avLst/>
          </a:prstGeom>
          <a:ln w="9525" cap="flat" cmpd="sng">
            <a:solidFill>
              <a:srgbClr val="FF0000"/>
            </a:solidFill>
            <a:prstDash val="dash"/>
            <a:headEnd type="none" w="med" len="med"/>
            <a:tailEnd type="none" w="med" len="med"/>
          </a:ln>
        </p:spPr>
      </p:sp>
      <p:sp>
        <p:nvSpPr>
          <p:cNvPr id="51236" name="Line 38"/>
          <p:cNvSpPr/>
          <p:nvPr/>
        </p:nvSpPr>
        <p:spPr>
          <a:xfrm>
            <a:off x="5257800" y="3657600"/>
            <a:ext cx="0" cy="2089150"/>
          </a:xfrm>
          <a:prstGeom prst="line">
            <a:avLst/>
          </a:prstGeom>
          <a:ln w="9525" cap="flat" cmpd="sng">
            <a:solidFill>
              <a:srgbClr val="FF0000"/>
            </a:solidFill>
            <a:prstDash val="dash"/>
            <a:headEnd type="none" w="med" len="med"/>
            <a:tailEnd type="none" w="med" len="med"/>
          </a:ln>
        </p:spPr>
      </p:sp>
      <p:sp>
        <p:nvSpPr>
          <p:cNvPr id="51237" name="Line 39"/>
          <p:cNvSpPr/>
          <p:nvPr/>
        </p:nvSpPr>
        <p:spPr>
          <a:xfrm flipH="1">
            <a:off x="1676400" y="3429000"/>
            <a:ext cx="3352800" cy="0"/>
          </a:xfrm>
          <a:prstGeom prst="line">
            <a:avLst/>
          </a:prstGeom>
          <a:ln w="9525" cap="flat" cmpd="sng">
            <a:solidFill>
              <a:srgbClr val="FF0000"/>
            </a:solidFill>
            <a:prstDash val="dash"/>
            <a:headEnd type="none" w="med" len="med"/>
            <a:tailEnd type="none" w="med" len="med"/>
          </a:ln>
        </p:spPr>
      </p:sp>
      <p:sp>
        <p:nvSpPr>
          <p:cNvPr id="51238" name="Line 40"/>
          <p:cNvSpPr/>
          <p:nvPr/>
        </p:nvSpPr>
        <p:spPr>
          <a:xfrm>
            <a:off x="5003800" y="3429000"/>
            <a:ext cx="0" cy="2305050"/>
          </a:xfrm>
          <a:prstGeom prst="line">
            <a:avLst/>
          </a:prstGeom>
          <a:ln w="9525" cap="flat" cmpd="sng">
            <a:solidFill>
              <a:srgbClr val="FF0000"/>
            </a:solidFill>
            <a:prstDash val="dash"/>
            <a:headEnd type="none" w="med" len="med"/>
            <a:tailEnd type="none" w="med" len="med"/>
          </a:ln>
        </p:spPr>
      </p:sp>
      <p:sp>
        <p:nvSpPr>
          <p:cNvPr id="51239" name="Rectangle 43"/>
          <p:cNvSpPr/>
          <p:nvPr/>
        </p:nvSpPr>
        <p:spPr>
          <a:xfrm>
            <a:off x="5105400" y="5715000"/>
            <a:ext cx="457200" cy="304800"/>
          </a:xfrm>
          <a:prstGeom prst="rect">
            <a:avLst/>
          </a:prstGeom>
          <a:noFill/>
          <a:ln w="9525">
            <a:noFill/>
          </a:ln>
        </p:spPr>
        <p:txBody>
          <a:bodyPr>
            <a:spAutoFit/>
          </a:bodyPr>
          <a:p>
            <a:r>
              <a:rPr lang="en-US" altLang="zh-CN" sz="1400" b="0" i="1" dirty="0">
                <a:latin typeface="Times New Roman" panose="02020603050405020304" pitchFamily="18" charset="0"/>
              </a:rPr>
              <a:t>Y</a:t>
            </a:r>
            <a:r>
              <a:rPr lang="en-US" altLang="zh-CN" sz="1400" b="0" i="1" baseline="-25000" dirty="0">
                <a:latin typeface="Times New Roman" panose="02020603050405020304" pitchFamily="18" charset="0"/>
              </a:rPr>
              <a:t>2</a:t>
            </a:r>
            <a:endParaRPr lang="zh-CN" altLang="en-US" sz="1400" b="0" i="1" baseline="-25000" dirty="0">
              <a:latin typeface="Times New Roman" panose="02020603050405020304" pitchFamily="18" charset="0"/>
            </a:endParaRPr>
          </a:p>
        </p:txBody>
      </p:sp>
      <p:sp>
        <p:nvSpPr>
          <p:cNvPr id="51240" name="Rectangle 44"/>
          <p:cNvSpPr/>
          <p:nvPr/>
        </p:nvSpPr>
        <p:spPr>
          <a:xfrm>
            <a:off x="4800600" y="3048000"/>
            <a:ext cx="349250" cy="304800"/>
          </a:xfrm>
          <a:prstGeom prst="rect">
            <a:avLst/>
          </a:prstGeom>
          <a:noFill/>
          <a:ln w="9525">
            <a:noFill/>
          </a:ln>
        </p:spPr>
        <p:txBody>
          <a:bodyPr wrap="none">
            <a:spAutoFit/>
          </a:bodyPr>
          <a:p>
            <a:r>
              <a:rPr lang="en-US" altLang="zh-CN" sz="1400" b="0" i="1" dirty="0">
                <a:latin typeface="Times New Roman" panose="02020603050405020304" pitchFamily="18" charset="0"/>
              </a:rPr>
              <a:t>E</a:t>
            </a:r>
            <a:r>
              <a:rPr lang="en-US" altLang="zh-CN" sz="1400" b="0" i="1" baseline="-25000" dirty="0">
                <a:latin typeface="Times New Roman" panose="02020603050405020304" pitchFamily="18" charset="0"/>
              </a:rPr>
              <a:t>3</a:t>
            </a:r>
            <a:endParaRPr lang="zh-CN" altLang="en-US" sz="1400" b="0" i="1" baseline="-25000" dirty="0">
              <a:latin typeface="Times New Roman" panose="02020603050405020304" pitchFamily="18" charset="0"/>
            </a:endParaRPr>
          </a:p>
        </p:txBody>
      </p:sp>
      <p:sp>
        <p:nvSpPr>
          <p:cNvPr id="51241" name="Rectangle 45"/>
          <p:cNvSpPr/>
          <p:nvPr/>
        </p:nvSpPr>
        <p:spPr>
          <a:xfrm>
            <a:off x="1371600" y="3200400"/>
            <a:ext cx="349250" cy="304800"/>
          </a:xfrm>
          <a:prstGeom prst="rect">
            <a:avLst/>
          </a:prstGeom>
          <a:noFill/>
          <a:ln w="9525">
            <a:noFill/>
          </a:ln>
        </p:spPr>
        <p:txBody>
          <a:bodyPr wrap="none">
            <a:spAutoFit/>
          </a:bodyPr>
          <a:p>
            <a:r>
              <a:rPr lang="en-US" altLang="zh-CN" sz="1400" b="0" i="1" dirty="0">
                <a:latin typeface="Times New Roman" panose="02020603050405020304" pitchFamily="18" charset="0"/>
              </a:rPr>
              <a:t>P</a:t>
            </a:r>
            <a:r>
              <a:rPr lang="en-US" altLang="zh-CN" sz="1400" b="0" i="1" baseline="-25000" dirty="0">
                <a:latin typeface="Times New Roman" panose="02020603050405020304" pitchFamily="18" charset="0"/>
              </a:rPr>
              <a:t>3</a:t>
            </a:r>
            <a:endParaRPr lang="zh-CN" altLang="en-US" sz="1400" b="0" i="1" baseline="-25000" dirty="0">
              <a:latin typeface="Times New Roman" panose="02020603050405020304" pitchFamily="18" charset="0"/>
            </a:endParaRPr>
          </a:p>
        </p:txBody>
      </p:sp>
      <p:sp>
        <p:nvSpPr>
          <p:cNvPr id="51242" name="Line 46"/>
          <p:cNvSpPr/>
          <p:nvPr/>
        </p:nvSpPr>
        <p:spPr>
          <a:xfrm flipH="1">
            <a:off x="1676400" y="2819400"/>
            <a:ext cx="3657600" cy="0"/>
          </a:xfrm>
          <a:prstGeom prst="line">
            <a:avLst/>
          </a:prstGeom>
          <a:ln w="9525" cap="flat" cmpd="sng">
            <a:solidFill>
              <a:srgbClr val="FF0000"/>
            </a:solidFill>
            <a:prstDash val="dash"/>
            <a:headEnd type="none" w="med" len="med"/>
            <a:tailEnd type="none" w="med" len="med"/>
          </a:ln>
        </p:spPr>
      </p:sp>
      <p:sp>
        <p:nvSpPr>
          <p:cNvPr id="51243" name="Line 51"/>
          <p:cNvSpPr/>
          <p:nvPr/>
        </p:nvSpPr>
        <p:spPr>
          <a:xfrm>
            <a:off x="5334000" y="3733800"/>
            <a:ext cx="0" cy="1981200"/>
          </a:xfrm>
          <a:prstGeom prst="line">
            <a:avLst/>
          </a:prstGeom>
          <a:ln w="9525" cap="flat" cmpd="sng">
            <a:solidFill>
              <a:srgbClr val="FF0000"/>
            </a:solidFill>
            <a:prstDash val="dash"/>
            <a:headEnd type="none" w="med" len="med"/>
            <a:tailEnd type="none" w="med" len="med"/>
          </a:ln>
        </p:spPr>
      </p:sp>
      <p:sp>
        <p:nvSpPr>
          <p:cNvPr id="51244" name="Rectangle 52"/>
          <p:cNvSpPr/>
          <p:nvPr/>
        </p:nvSpPr>
        <p:spPr>
          <a:xfrm>
            <a:off x="5029200" y="2438400"/>
            <a:ext cx="349250" cy="304800"/>
          </a:xfrm>
          <a:prstGeom prst="rect">
            <a:avLst/>
          </a:prstGeom>
          <a:noFill/>
          <a:ln w="9525">
            <a:noFill/>
          </a:ln>
        </p:spPr>
        <p:txBody>
          <a:bodyPr wrap="none">
            <a:spAutoFit/>
          </a:bodyPr>
          <a:p>
            <a:r>
              <a:rPr lang="en-US" altLang="zh-CN" sz="1400" b="0" i="1" dirty="0">
                <a:latin typeface="Times New Roman" panose="02020603050405020304" pitchFamily="18" charset="0"/>
              </a:rPr>
              <a:t>E</a:t>
            </a:r>
            <a:r>
              <a:rPr lang="en-US" altLang="zh-CN" sz="1400" b="0" i="1" baseline="-25000" dirty="0">
                <a:latin typeface="Times New Roman" panose="02020603050405020304" pitchFamily="18" charset="0"/>
              </a:rPr>
              <a:t>4</a:t>
            </a:r>
            <a:endParaRPr lang="zh-CN" altLang="en-US" sz="1400" b="0" i="1" baseline="-25000" dirty="0">
              <a:latin typeface="Times New Roman" panose="02020603050405020304" pitchFamily="18" charset="0"/>
            </a:endParaRPr>
          </a:p>
        </p:txBody>
      </p:sp>
      <p:sp>
        <p:nvSpPr>
          <p:cNvPr id="51245" name="Rectangle 53"/>
          <p:cNvSpPr/>
          <p:nvPr/>
        </p:nvSpPr>
        <p:spPr>
          <a:xfrm>
            <a:off x="1371600" y="2667000"/>
            <a:ext cx="349250" cy="304800"/>
          </a:xfrm>
          <a:prstGeom prst="rect">
            <a:avLst/>
          </a:prstGeom>
          <a:noFill/>
          <a:ln w="9525">
            <a:noFill/>
          </a:ln>
        </p:spPr>
        <p:txBody>
          <a:bodyPr wrap="none">
            <a:spAutoFit/>
          </a:bodyPr>
          <a:p>
            <a:r>
              <a:rPr lang="en-US" altLang="zh-CN" sz="1400" b="0" i="1" dirty="0">
                <a:latin typeface="Times New Roman" panose="02020603050405020304" pitchFamily="18" charset="0"/>
              </a:rPr>
              <a:t>P</a:t>
            </a:r>
            <a:r>
              <a:rPr lang="en-US" altLang="zh-CN" sz="1400" b="0" i="1" baseline="-25000" dirty="0">
                <a:latin typeface="Times New Roman" panose="02020603050405020304" pitchFamily="18" charset="0"/>
              </a:rPr>
              <a:t>4</a:t>
            </a:r>
            <a:endParaRPr lang="zh-CN" altLang="en-US" sz="1400" b="0" i="1" baseline="-25000" dirty="0">
              <a:latin typeface="Times New Roman" panose="02020603050405020304" pitchFamily="18" charset="0"/>
            </a:endParaRPr>
          </a:p>
        </p:txBody>
      </p:sp>
      <p:sp>
        <p:nvSpPr>
          <p:cNvPr id="51246" name="Rectangle 54"/>
          <p:cNvSpPr/>
          <p:nvPr/>
        </p:nvSpPr>
        <p:spPr>
          <a:xfrm>
            <a:off x="5257800" y="5715000"/>
            <a:ext cx="339725" cy="304800"/>
          </a:xfrm>
          <a:prstGeom prst="rect">
            <a:avLst/>
          </a:prstGeom>
          <a:noFill/>
          <a:ln w="9525">
            <a:noFill/>
          </a:ln>
        </p:spPr>
        <p:txBody>
          <a:bodyPr wrap="none">
            <a:spAutoFit/>
          </a:bodyPr>
          <a:p>
            <a:r>
              <a:rPr lang="en-US" altLang="zh-CN" sz="1400" b="0" i="1" dirty="0">
                <a:latin typeface="Times New Roman" panose="02020603050405020304" pitchFamily="18" charset="0"/>
              </a:rPr>
              <a:t>Y</a:t>
            </a:r>
            <a:r>
              <a:rPr lang="en-US" altLang="zh-CN" sz="1400" b="0" i="1" baseline="-25000" dirty="0">
                <a:latin typeface="Times New Roman" panose="02020603050405020304" pitchFamily="18" charset="0"/>
              </a:rPr>
              <a:t>4</a:t>
            </a:r>
            <a:endParaRPr lang="zh-CN" altLang="en-US" sz="1400" b="0" i="1" baseline="-25000" dirty="0">
              <a:latin typeface="Times New Roman" panose="02020603050405020304" pitchFamily="18" charset="0"/>
            </a:endParaRPr>
          </a:p>
        </p:txBody>
      </p:sp>
      <p:sp>
        <p:nvSpPr>
          <p:cNvPr id="51247" name="Rectangle 55"/>
          <p:cNvSpPr/>
          <p:nvPr/>
        </p:nvSpPr>
        <p:spPr>
          <a:xfrm>
            <a:off x="5105400" y="1905000"/>
            <a:ext cx="411163" cy="304800"/>
          </a:xfrm>
          <a:prstGeom prst="rect">
            <a:avLst/>
          </a:prstGeom>
          <a:noFill/>
          <a:ln w="9525">
            <a:noFill/>
          </a:ln>
        </p:spPr>
        <p:txBody>
          <a:bodyPr wrap="none">
            <a:spAutoFit/>
          </a:bodyPr>
          <a:p>
            <a:r>
              <a:rPr lang="en-US" altLang="zh-CN" sz="1400" b="0" dirty="0">
                <a:latin typeface="Times New Roman" panose="02020603050405020304" pitchFamily="18" charset="0"/>
              </a:rPr>
              <a:t>AS</a:t>
            </a:r>
            <a:endParaRPr lang="zh-CN" altLang="en-US" sz="1400" b="0" dirty="0">
              <a:latin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52227" name="Rectangle 2"/>
          <p:cNvSpPr>
            <a:spLocks noGrp="1"/>
          </p:cNvSpPr>
          <p:nvPr>
            <p:ph type="title" idx="4294967295"/>
          </p:nvPr>
        </p:nvSpPr>
        <p:spPr>
          <a:xfrm>
            <a:off x="468313" y="404813"/>
            <a:ext cx="8229600" cy="796925"/>
          </a:xfrm>
        </p:spPr>
        <p:txBody>
          <a:bodyPr vert="horz" wrap="square" lIns="91440" tIns="45720" rIns="91440" bIns="45720" anchor="ctr" anchorCtr="0"/>
          <a:p>
            <a:pPr eaLnBrk="1" hangingPunct="1">
              <a:lnSpc>
                <a:spcPct val="150000"/>
              </a:lnSpc>
            </a:pPr>
            <a:br>
              <a:rPr lang="zh-CN" altLang="en-US" sz="2000" dirty="0">
                <a:solidFill>
                  <a:schemeClr val="tx1"/>
                </a:solidFill>
                <a:latin typeface="黑体" panose="02010609060101010101" pitchFamily="49" charset="-122"/>
              </a:rPr>
            </a:br>
            <a:br>
              <a:rPr lang="zh-CN" altLang="en-US" sz="2000" dirty="0">
                <a:solidFill>
                  <a:schemeClr val="tx1"/>
                </a:solidFill>
                <a:latin typeface="黑体" panose="02010609060101010101" pitchFamily="49" charset="-122"/>
              </a:rPr>
            </a:br>
            <a:r>
              <a:rPr lang="en-US" altLang="zh-CN" sz="2000" dirty="0">
                <a:solidFill>
                  <a:schemeClr val="tx1"/>
                </a:solidFill>
                <a:latin typeface="黑体" panose="02010609060101010101" pitchFamily="49" charset="-122"/>
              </a:rPr>
              <a:t>4</a:t>
            </a:r>
            <a:r>
              <a:rPr lang="zh-CN" altLang="en-US" sz="2000" dirty="0">
                <a:solidFill>
                  <a:schemeClr val="tx1"/>
                </a:solidFill>
                <a:latin typeface="黑体" panose="02010609060101010101" pitchFamily="49" charset="-122"/>
              </a:rPr>
              <a:t>、</a:t>
            </a:r>
            <a:r>
              <a:rPr lang="zh-CN" altLang="en-US" sz="2000" dirty="0"/>
              <a:t>结构型通货膨胀</a:t>
            </a:r>
            <a:br>
              <a:rPr lang="zh-CN" altLang="en-US" sz="2000" dirty="0"/>
            </a:br>
            <a:r>
              <a:rPr lang="zh-CN" altLang="en-US" sz="2000" dirty="0"/>
              <a:t>   在总需求和总供给处于平衡状态时</a:t>
            </a:r>
            <a:r>
              <a:rPr lang="en-US" altLang="zh-CN" sz="2000" dirty="0"/>
              <a:t>, </a:t>
            </a:r>
            <a:r>
              <a:rPr lang="zh-CN" altLang="en-US" sz="2000" dirty="0"/>
              <a:t>由于经济结构性因素的变动所引起的物价普遍持续的上涨</a:t>
            </a:r>
            <a:r>
              <a:rPr lang="zh-CN" altLang="en-US" sz="1800" dirty="0"/>
              <a:t>。</a:t>
            </a:r>
            <a:endParaRPr lang="zh-CN" altLang="en-US" sz="1800" dirty="0"/>
          </a:p>
        </p:txBody>
      </p:sp>
      <p:sp>
        <p:nvSpPr>
          <p:cNvPr id="52228" name="Rectangle 3"/>
          <p:cNvSpPr>
            <a:spLocks noGrp="1"/>
          </p:cNvSpPr>
          <p:nvPr>
            <p:ph type="body" idx="4294967295"/>
          </p:nvPr>
        </p:nvSpPr>
        <p:spPr>
          <a:xfrm>
            <a:off x="395288" y="1557338"/>
            <a:ext cx="8207375" cy="4392612"/>
          </a:xfrm>
        </p:spPr>
        <p:txBody>
          <a:bodyPr vert="horz" wrap="square" lIns="91440" tIns="45720" rIns="91440" bIns="45720" anchor="t" anchorCtr="0"/>
          <a:p>
            <a:pPr eaLnBrk="1" hangingPunct="1">
              <a:lnSpc>
                <a:spcPct val="80000"/>
              </a:lnSpc>
              <a:buNone/>
            </a:pPr>
            <a:endParaRPr lang="zh-CN" altLang="en-US" sz="1200" dirty="0">
              <a:latin typeface="Times New Roman" panose="02020603050405020304" pitchFamily="18" charset="0"/>
            </a:endParaRPr>
          </a:p>
          <a:p>
            <a:pPr eaLnBrk="1" hangingPunct="1">
              <a:lnSpc>
                <a:spcPct val="80000"/>
              </a:lnSpc>
              <a:buNone/>
            </a:pPr>
            <a:r>
              <a:rPr lang="zh-CN" altLang="en-US" sz="1400" dirty="0">
                <a:latin typeface="Times New Roman" panose="02020603050405020304" pitchFamily="18" charset="0"/>
              </a:rPr>
              <a:t>              </a:t>
            </a:r>
            <a:endParaRPr lang="zh-CN" altLang="en-US" sz="1400" dirty="0">
              <a:latin typeface="Times New Roman" panose="02020603050405020304" pitchFamily="18" charset="0"/>
            </a:endParaRPr>
          </a:p>
          <a:p>
            <a:pPr eaLnBrk="1" hangingPunct="1">
              <a:lnSpc>
                <a:spcPct val="80000"/>
              </a:lnSpc>
              <a:buNone/>
            </a:pPr>
            <a:r>
              <a:rPr lang="zh-CN" altLang="en-US" sz="1400" dirty="0">
                <a:latin typeface="Times New Roman" panose="02020603050405020304" pitchFamily="18" charset="0"/>
              </a:rPr>
              <a:t>             </a:t>
            </a:r>
            <a:endParaRPr lang="zh-CN" altLang="en-US" sz="1400" dirty="0">
              <a:latin typeface="Times New Roman" panose="02020603050405020304" pitchFamily="18" charset="0"/>
            </a:endParaRPr>
          </a:p>
          <a:p>
            <a:pPr eaLnBrk="1" hangingPunct="1">
              <a:lnSpc>
                <a:spcPct val="80000"/>
              </a:lnSpc>
              <a:buNone/>
            </a:pPr>
            <a:r>
              <a:rPr lang="zh-CN" altLang="en-US" sz="1400" dirty="0">
                <a:latin typeface="Times New Roman" panose="02020603050405020304" pitchFamily="18" charset="0"/>
              </a:rPr>
              <a:t>                </a:t>
            </a:r>
            <a:r>
              <a:rPr lang="zh-CN" altLang="en-US" sz="1600" dirty="0">
                <a:solidFill>
                  <a:schemeClr val="tx1"/>
                </a:solidFill>
                <a:latin typeface="Times New Roman" panose="02020603050405020304" pitchFamily="18" charset="0"/>
              </a:rPr>
              <a:t>（</a:t>
            </a:r>
            <a:r>
              <a:rPr lang="en-US" altLang="zh-CN" sz="1600" dirty="0">
                <a:solidFill>
                  <a:schemeClr val="tx1"/>
                </a:solidFill>
                <a:latin typeface="Times New Roman" panose="02020603050405020304" pitchFamily="18" charset="0"/>
              </a:rPr>
              <a:t>1</a:t>
            </a:r>
            <a:r>
              <a:rPr lang="zh-CN" altLang="en-US" sz="1600" dirty="0">
                <a:solidFill>
                  <a:schemeClr val="tx1"/>
                </a:solidFill>
                <a:latin typeface="Times New Roman" panose="02020603050405020304" pitchFamily="18" charset="0"/>
              </a:rPr>
              <a:t>）供求结构的变动</a:t>
            </a:r>
            <a:endParaRPr lang="zh-CN" altLang="en-US" sz="1600" dirty="0">
              <a:solidFill>
                <a:schemeClr val="tx1"/>
              </a:solidFill>
              <a:latin typeface="Times New Roman" panose="02020603050405020304" pitchFamily="18" charset="0"/>
            </a:endParaRPr>
          </a:p>
          <a:p>
            <a:pPr eaLnBrk="1" hangingPunct="1">
              <a:lnSpc>
                <a:spcPct val="80000"/>
              </a:lnSpc>
              <a:buNone/>
            </a:pPr>
            <a:r>
              <a:rPr lang="zh-CN" altLang="en-US" sz="1400" dirty="0">
                <a:solidFill>
                  <a:schemeClr val="tx1"/>
                </a:solidFill>
                <a:latin typeface="Times New Roman" panose="02020603050405020304" pitchFamily="18" charset="0"/>
              </a:rPr>
              <a:t>                               </a:t>
            </a:r>
            <a:r>
              <a:rPr lang="en-US" altLang="zh-CN" sz="1400" dirty="0">
                <a:solidFill>
                  <a:schemeClr val="tx1"/>
                </a:solidFill>
                <a:latin typeface="Times New Roman" panose="02020603050405020304" pitchFamily="18" charset="0"/>
              </a:rPr>
              <a:t>AS</a:t>
            </a:r>
            <a:r>
              <a:rPr lang="zh-CN" altLang="en-US" sz="1400" dirty="0">
                <a:solidFill>
                  <a:schemeClr val="tx1"/>
                </a:solidFill>
                <a:latin typeface="Times New Roman" panose="02020603050405020304" pitchFamily="18" charset="0"/>
              </a:rPr>
              <a:t>（</a:t>
            </a:r>
            <a:r>
              <a:rPr lang="en-US" altLang="zh-CN" sz="1400" dirty="0">
                <a:solidFill>
                  <a:schemeClr val="tx1"/>
                </a:solidFill>
                <a:latin typeface="Times New Roman" panose="02020603050405020304" pitchFamily="18" charset="0"/>
              </a:rPr>
              <a:t>1000</a:t>
            </a:r>
            <a:r>
              <a:rPr lang="zh-CN" altLang="en-US" sz="1400" dirty="0">
                <a:solidFill>
                  <a:schemeClr val="tx1"/>
                </a:solidFill>
                <a:latin typeface="Times New Roman" panose="02020603050405020304" pitchFamily="18" charset="0"/>
              </a:rPr>
              <a:t>）</a:t>
            </a:r>
            <a:r>
              <a:rPr lang="en-US" altLang="zh-CN" sz="3600" dirty="0">
                <a:solidFill>
                  <a:schemeClr val="tx1"/>
                </a:solidFill>
                <a:latin typeface="Times New Roman" panose="02020603050405020304" pitchFamily="18" charset="0"/>
              </a:rPr>
              <a:t>{             </a:t>
            </a:r>
            <a:r>
              <a:rPr lang="en-US" altLang="zh-CN" sz="1400" dirty="0">
                <a:solidFill>
                  <a:schemeClr val="tx1"/>
                </a:solidFill>
                <a:latin typeface="Times New Roman" panose="02020603050405020304" pitchFamily="18" charset="0"/>
              </a:rPr>
              <a:t>AD</a:t>
            </a:r>
            <a:r>
              <a:rPr lang="en-US" altLang="zh-CN" sz="1400" dirty="0">
                <a:solidFill>
                  <a:schemeClr val="tx1"/>
                </a:solidFill>
                <a:latin typeface="宋体" panose="02010600030101010101" pitchFamily="2" charset="-122"/>
              </a:rPr>
              <a:t>(1000)</a:t>
            </a:r>
            <a:r>
              <a:rPr lang="en-US" altLang="zh-CN" sz="3600" dirty="0">
                <a:solidFill>
                  <a:schemeClr val="tx1"/>
                </a:solidFill>
                <a:latin typeface="Times New Roman" panose="02020603050405020304" pitchFamily="18" charset="0"/>
              </a:rPr>
              <a:t>{</a:t>
            </a:r>
            <a:endParaRPr lang="zh-CN" altLang="en-US" sz="3600" baseline="30000" dirty="0">
              <a:solidFill>
                <a:schemeClr val="tx1"/>
              </a:solidFill>
              <a:latin typeface="Times New Roman" panose="02020603050405020304" pitchFamily="18" charset="0"/>
            </a:endParaRPr>
          </a:p>
          <a:p>
            <a:pPr eaLnBrk="1" hangingPunct="1">
              <a:lnSpc>
                <a:spcPct val="80000"/>
              </a:lnSpc>
              <a:buNone/>
            </a:pPr>
            <a:r>
              <a:rPr lang="zh-CN" altLang="en-US" sz="1400" dirty="0">
                <a:solidFill>
                  <a:schemeClr val="tx1"/>
                </a:solidFill>
                <a:latin typeface="Times New Roman" panose="02020603050405020304" pitchFamily="18" charset="0"/>
              </a:rPr>
              <a:t>       </a:t>
            </a:r>
            <a:endParaRPr lang="zh-CN" altLang="en-US" sz="1400" dirty="0">
              <a:solidFill>
                <a:schemeClr val="tx1"/>
              </a:solidFill>
              <a:latin typeface="Times New Roman" panose="02020603050405020304" pitchFamily="18" charset="0"/>
            </a:endParaRPr>
          </a:p>
          <a:p>
            <a:pPr eaLnBrk="1" hangingPunct="1">
              <a:lnSpc>
                <a:spcPct val="80000"/>
              </a:lnSpc>
              <a:buNone/>
            </a:pPr>
            <a:r>
              <a:rPr lang="zh-CN" altLang="en-US" sz="1600" dirty="0">
                <a:solidFill>
                  <a:schemeClr val="tx1"/>
                </a:solidFill>
                <a:latin typeface="Times New Roman" panose="02020603050405020304" pitchFamily="18" charset="0"/>
              </a:rPr>
              <a:t>              （</a:t>
            </a:r>
            <a:r>
              <a:rPr lang="en-US" altLang="zh-CN" sz="1600" dirty="0">
                <a:solidFill>
                  <a:schemeClr val="tx1"/>
                </a:solidFill>
                <a:latin typeface="Times New Roman" panose="02020603050405020304" pitchFamily="18" charset="0"/>
              </a:rPr>
              <a:t>2</a:t>
            </a:r>
            <a:r>
              <a:rPr lang="zh-CN" altLang="en-US" sz="1600" dirty="0">
                <a:solidFill>
                  <a:schemeClr val="tx1"/>
                </a:solidFill>
                <a:latin typeface="Times New Roman" panose="02020603050405020304" pitchFamily="18" charset="0"/>
              </a:rPr>
              <a:t>）</a:t>
            </a:r>
            <a:r>
              <a:rPr lang="zh-CN" altLang="en-US" sz="1600" dirty="0">
                <a:solidFill>
                  <a:schemeClr val="tx1"/>
                </a:solidFill>
              </a:rPr>
              <a:t>各部门劳动生产率增长速度的差异</a:t>
            </a:r>
            <a:endParaRPr lang="zh-CN" altLang="en-US" sz="1600" dirty="0">
              <a:solidFill>
                <a:schemeClr val="tx1"/>
              </a:solidFill>
              <a:latin typeface="Times New Roman" panose="02020603050405020304" pitchFamily="18" charset="0"/>
            </a:endParaRPr>
          </a:p>
          <a:p>
            <a:pPr eaLnBrk="1" hangingPunct="1">
              <a:lnSpc>
                <a:spcPct val="80000"/>
              </a:lnSpc>
              <a:buNone/>
            </a:pPr>
            <a:endParaRPr lang="zh-CN" altLang="en-US" sz="1600" dirty="0">
              <a:solidFill>
                <a:schemeClr val="tx1"/>
              </a:solidFill>
              <a:latin typeface="Times New Roman" panose="02020603050405020304" pitchFamily="18" charset="0"/>
            </a:endParaRPr>
          </a:p>
          <a:p>
            <a:pPr eaLnBrk="1" hangingPunct="1">
              <a:lnSpc>
                <a:spcPct val="80000"/>
              </a:lnSpc>
              <a:buNone/>
            </a:pPr>
            <a:r>
              <a:rPr lang="zh-CN" altLang="en-US" sz="1400" dirty="0">
                <a:solidFill>
                  <a:schemeClr val="tx1"/>
                </a:solidFill>
                <a:latin typeface="Times New Roman" panose="02020603050405020304" pitchFamily="18" charset="0"/>
              </a:rPr>
              <a:t>                               高增长产业</a:t>
            </a:r>
            <a:r>
              <a:rPr lang="en-US" altLang="zh-CN" sz="3600" dirty="0">
                <a:solidFill>
                  <a:schemeClr val="tx1"/>
                </a:solidFill>
                <a:latin typeface="Times New Roman" panose="02020603050405020304" pitchFamily="18" charset="0"/>
              </a:rPr>
              <a:t>{</a:t>
            </a:r>
            <a:r>
              <a:rPr lang="en-US" altLang="zh-CN" sz="1400" dirty="0">
                <a:solidFill>
                  <a:schemeClr val="tx1"/>
                </a:solidFill>
                <a:latin typeface="Times New Roman" panose="02020603050405020304" pitchFamily="18" charset="0"/>
              </a:rPr>
              <a:t>                                </a:t>
            </a:r>
            <a:r>
              <a:rPr lang="zh-CN" altLang="en-US" sz="1400" dirty="0">
                <a:solidFill>
                  <a:schemeClr val="tx1"/>
                </a:solidFill>
                <a:latin typeface="Times New Roman" panose="02020603050405020304" pitchFamily="18" charset="0"/>
              </a:rPr>
              <a:t>低增长产业</a:t>
            </a:r>
            <a:r>
              <a:rPr lang="en-US" altLang="zh-CN" sz="3600" dirty="0">
                <a:solidFill>
                  <a:schemeClr val="tx1"/>
                </a:solidFill>
                <a:latin typeface="Times New Roman" panose="02020603050405020304" pitchFamily="18" charset="0"/>
              </a:rPr>
              <a:t>{</a:t>
            </a:r>
            <a:endParaRPr lang="en-US" altLang="zh-CN" sz="1200" dirty="0">
              <a:solidFill>
                <a:schemeClr val="tx1"/>
              </a:solidFill>
              <a:latin typeface="Times New Roman" panose="02020603050405020304" pitchFamily="18" charset="0"/>
            </a:endParaRPr>
          </a:p>
          <a:p>
            <a:pPr eaLnBrk="1" hangingPunct="1">
              <a:lnSpc>
                <a:spcPct val="80000"/>
              </a:lnSpc>
              <a:buNone/>
            </a:pPr>
            <a:endParaRPr lang="en-US" altLang="zh-CN" sz="1200" dirty="0">
              <a:solidFill>
                <a:schemeClr val="tx1"/>
              </a:solidFill>
              <a:latin typeface="Times New Roman" panose="02020603050405020304" pitchFamily="18" charset="0"/>
            </a:endParaRPr>
          </a:p>
          <a:p>
            <a:pPr eaLnBrk="1" hangingPunct="1">
              <a:lnSpc>
                <a:spcPct val="80000"/>
              </a:lnSpc>
              <a:buNone/>
            </a:pPr>
            <a:endParaRPr lang="en-US" altLang="zh-CN" sz="1400" dirty="0">
              <a:solidFill>
                <a:schemeClr val="tx1"/>
              </a:solidFill>
              <a:latin typeface="Times New Roman" panose="02020603050405020304" pitchFamily="18" charset="0"/>
            </a:endParaRPr>
          </a:p>
          <a:p>
            <a:pPr eaLnBrk="1" hangingPunct="1">
              <a:lnSpc>
                <a:spcPct val="80000"/>
              </a:lnSpc>
              <a:buNone/>
            </a:pPr>
            <a:r>
              <a:rPr lang="en-US" altLang="zh-CN" sz="1600" dirty="0">
                <a:solidFill>
                  <a:schemeClr val="tx1"/>
                </a:solidFill>
                <a:latin typeface="Times New Roman" panose="02020603050405020304" pitchFamily="18" charset="0"/>
              </a:rPr>
              <a:t>               </a:t>
            </a:r>
            <a:r>
              <a:rPr lang="zh-CN" altLang="en-US" sz="1600" dirty="0">
                <a:solidFill>
                  <a:schemeClr val="tx1"/>
                </a:solidFill>
                <a:latin typeface="Times New Roman" panose="02020603050405020304" pitchFamily="18" charset="0"/>
              </a:rPr>
              <a:t>（</a:t>
            </a:r>
            <a:r>
              <a:rPr lang="en-US" altLang="zh-CN" sz="1600" dirty="0">
                <a:solidFill>
                  <a:schemeClr val="tx1"/>
                </a:solidFill>
                <a:latin typeface="Times New Roman" panose="02020603050405020304" pitchFamily="18" charset="0"/>
              </a:rPr>
              <a:t>3</a:t>
            </a:r>
            <a:r>
              <a:rPr lang="zh-CN" altLang="en-US" sz="1600" dirty="0">
                <a:solidFill>
                  <a:schemeClr val="tx1"/>
                </a:solidFill>
                <a:latin typeface="Times New Roman" panose="02020603050405020304" pitchFamily="18" charset="0"/>
              </a:rPr>
              <a:t>）区域结构失衡</a:t>
            </a:r>
            <a:endParaRPr lang="zh-CN" altLang="en-US" sz="1600" dirty="0">
              <a:solidFill>
                <a:schemeClr val="tx1"/>
              </a:solidFill>
              <a:latin typeface="Times New Roman" panose="02020603050405020304" pitchFamily="18" charset="0"/>
            </a:endParaRPr>
          </a:p>
          <a:p>
            <a:pPr eaLnBrk="1" hangingPunct="1">
              <a:lnSpc>
                <a:spcPct val="80000"/>
              </a:lnSpc>
              <a:buNone/>
            </a:pPr>
            <a:endParaRPr lang="zh-CN" altLang="en-US" sz="1600" dirty="0">
              <a:solidFill>
                <a:schemeClr val="tx1"/>
              </a:solidFill>
              <a:latin typeface="Times New Roman" panose="02020603050405020304" pitchFamily="18" charset="0"/>
            </a:endParaRPr>
          </a:p>
          <a:p>
            <a:pPr eaLnBrk="1" hangingPunct="1">
              <a:lnSpc>
                <a:spcPct val="80000"/>
              </a:lnSpc>
              <a:buNone/>
            </a:pPr>
            <a:r>
              <a:rPr lang="zh-CN" altLang="en-US" sz="1400" dirty="0">
                <a:solidFill>
                  <a:schemeClr val="tx1"/>
                </a:solidFill>
                <a:latin typeface="Times New Roman" panose="02020603050405020304" pitchFamily="18" charset="0"/>
              </a:rPr>
              <a:t>                              高增长地区</a:t>
            </a:r>
            <a:r>
              <a:rPr lang="en-US" altLang="zh-CN" sz="3600" dirty="0">
                <a:solidFill>
                  <a:schemeClr val="tx1"/>
                </a:solidFill>
                <a:latin typeface="Times New Roman" panose="02020603050405020304" pitchFamily="18" charset="0"/>
              </a:rPr>
              <a:t>{</a:t>
            </a:r>
            <a:r>
              <a:rPr lang="en-US" altLang="zh-CN" sz="1400" dirty="0">
                <a:solidFill>
                  <a:schemeClr val="tx1"/>
                </a:solidFill>
                <a:latin typeface="Times New Roman" panose="02020603050405020304" pitchFamily="18" charset="0"/>
              </a:rPr>
              <a:t>                                 </a:t>
            </a:r>
            <a:r>
              <a:rPr lang="zh-CN" altLang="en-US" sz="1400" dirty="0">
                <a:solidFill>
                  <a:schemeClr val="tx1"/>
                </a:solidFill>
                <a:latin typeface="Times New Roman" panose="02020603050405020304" pitchFamily="18" charset="0"/>
              </a:rPr>
              <a:t>低增长地区</a:t>
            </a:r>
            <a:r>
              <a:rPr lang="en-US" altLang="zh-CN" sz="3600" dirty="0">
                <a:solidFill>
                  <a:schemeClr val="tx1"/>
                </a:solidFill>
                <a:latin typeface="Times New Roman" panose="02020603050405020304" pitchFamily="18" charset="0"/>
              </a:rPr>
              <a:t>{</a:t>
            </a:r>
            <a:endParaRPr lang="en-US" altLang="zh-CN" sz="1400" dirty="0">
              <a:solidFill>
                <a:schemeClr val="tx1"/>
              </a:solidFill>
              <a:latin typeface="Times New Roman" panose="02020603050405020304" pitchFamily="18" charset="0"/>
            </a:endParaRPr>
          </a:p>
          <a:p>
            <a:pPr eaLnBrk="1" hangingPunct="1">
              <a:lnSpc>
                <a:spcPct val="80000"/>
              </a:lnSpc>
              <a:buNone/>
            </a:pPr>
            <a:endParaRPr lang="zh-CN" altLang="en-US" sz="1400" dirty="0">
              <a:latin typeface="Times New Roman" panose="02020603050405020304" pitchFamily="18" charset="0"/>
            </a:endParaRPr>
          </a:p>
          <a:p>
            <a:pPr eaLnBrk="1" hangingPunct="1">
              <a:lnSpc>
                <a:spcPct val="80000"/>
              </a:lnSpc>
              <a:buNone/>
            </a:pPr>
            <a:endParaRPr lang="zh-CN" altLang="en-US" sz="1200" dirty="0">
              <a:latin typeface="Times New Roman" panose="02020603050405020304" pitchFamily="18" charset="0"/>
            </a:endParaRPr>
          </a:p>
          <a:p>
            <a:pPr eaLnBrk="1" hangingPunct="1">
              <a:lnSpc>
                <a:spcPct val="80000"/>
              </a:lnSpc>
              <a:buNone/>
            </a:pPr>
            <a:endParaRPr lang="zh-CN" altLang="en-US" sz="1200" dirty="0">
              <a:latin typeface="Times New Roman" panose="02020603050405020304" pitchFamily="18" charset="0"/>
            </a:endParaRPr>
          </a:p>
          <a:p>
            <a:pPr eaLnBrk="1" hangingPunct="1">
              <a:lnSpc>
                <a:spcPct val="80000"/>
              </a:lnSpc>
              <a:buNone/>
            </a:pPr>
            <a:endParaRPr lang="zh-CN" altLang="en-US" sz="1200" dirty="0">
              <a:latin typeface="Times New Roman" panose="02020603050405020304" pitchFamily="18" charset="0"/>
            </a:endParaRPr>
          </a:p>
          <a:p>
            <a:pPr eaLnBrk="1" hangingPunct="1">
              <a:lnSpc>
                <a:spcPct val="80000"/>
              </a:lnSpc>
              <a:buNone/>
            </a:pPr>
            <a:endParaRPr lang="en-US" altLang="zh-CN" sz="1000" dirty="0">
              <a:latin typeface="Times New Roman" panose="02020603050405020304" pitchFamily="18" charset="0"/>
            </a:endParaRPr>
          </a:p>
        </p:txBody>
      </p:sp>
      <p:sp>
        <p:nvSpPr>
          <p:cNvPr id="52229" name="Text Box 4"/>
          <p:cNvSpPr txBox="1"/>
          <p:nvPr/>
        </p:nvSpPr>
        <p:spPr>
          <a:xfrm>
            <a:off x="3563938" y="1773238"/>
            <a:ext cx="184150" cy="244475"/>
          </a:xfrm>
          <a:prstGeom prst="rect">
            <a:avLst/>
          </a:prstGeom>
          <a:noFill/>
          <a:ln w="9525">
            <a:noFill/>
          </a:ln>
        </p:spPr>
        <p:txBody>
          <a:bodyPr wrap="none">
            <a:spAutoFit/>
          </a:bodyPr>
          <a:p>
            <a:endParaRPr lang="zh-CN" altLang="en-US" sz="1000" b="0" dirty="0">
              <a:latin typeface="Times New Roman" panose="02020603050405020304" pitchFamily="18" charset="0"/>
            </a:endParaRPr>
          </a:p>
        </p:txBody>
      </p:sp>
      <p:sp>
        <p:nvSpPr>
          <p:cNvPr id="52230" name="Text Box 5"/>
          <p:cNvSpPr txBox="1"/>
          <p:nvPr/>
        </p:nvSpPr>
        <p:spPr>
          <a:xfrm>
            <a:off x="2987675" y="2420938"/>
            <a:ext cx="1174750" cy="274637"/>
          </a:xfrm>
          <a:prstGeom prst="rect">
            <a:avLst/>
          </a:prstGeom>
          <a:noFill/>
          <a:ln w="9525">
            <a:noFill/>
          </a:ln>
        </p:spPr>
        <p:txBody>
          <a:bodyPr wrap="none">
            <a:spAutoFit/>
          </a:bodyPr>
          <a:p>
            <a:r>
              <a:rPr lang="zh-CN" altLang="en-US" sz="1200" b="0" dirty="0">
                <a:latin typeface="Times New Roman" panose="02020603050405020304" pitchFamily="18" charset="0"/>
              </a:rPr>
              <a:t>消费品（</a:t>
            </a:r>
            <a:r>
              <a:rPr lang="en-US" altLang="zh-CN" sz="1200" b="0" dirty="0">
                <a:latin typeface="Times New Roman" panose="02020603050405020304" pitchFamily="18" charset="0"/>
              </a:rPr>
              <a:t>500</a:t>
            </a:r>
            <a:r>
              <a:rPr lang="zh-CN" altLang="en-US" sz="1200" b="0" dirty="0">
                <a:latin typeface="Times New Roman" panose="02020603050405020304" pitchFamily="18" charset="0"/>
              </a:rPr>
              <a:t>）</a:t>
            </a:r>
            <a:endParaRPr lang="zh-CN" altLang="en-US" sz="1200" b="0" dirty="0">
              <a:latin typeface="Times New Roman" panose="02020603050405020304" pitchFamily="18" charset="0"/>
            </a:endParaRPr>
          </a:p>
        </p:txBody>
      </p:sp>
      <p:sp>
        <p:nvSpPr>
          <p:cNvPr id="52231" name="Text Box 7"/>
          <p:cNvSpPr txBox="1"/>
          <p:nvPr/>
        </p:nvSpPr>
        <p:spPr>
          <a:xfrm>
            <a:off x="2987675" y="2924175"/>
            <a:ext cx="1174750" cy="274638"/>
          </a:xfrm>
          <a:prstGeom prst="rect">
            <a:avLst/>
          </a:prstGeom>
          <a:noFill/>
          <a:ln w="9525">
            <a:noFill/>
          </a:ln>
        </p:spPr>
        <p:txBody>
          <a:bodyPr>
            <a:spAutoFit/>
          </a:bodyPr>
          <a:p>
            <a:r>
              <a:rPr lang="zh-CN" altLang="en-US" sz="1200" b="0" dirty="0">
                <a:latin typeface="Times New Roman" panose="02020603050405020304" pitchFamily="18" charset="0"/>
              </a:rPr>
              <a:t>投资品（</a:t>
            </a:r>
            <a:r>
              <a:rPr lang="en-US" altLang="zh-CN" sz="1200" b="0" dirty="0">
                <a:latin typeface="Times New Roman" panose="02020603050405020304" pitchFamily="18" charset="0"/>
              </a:rPr>
              <a:t>500</a:t>
            </a:r>
            <a:r>
              <a:rPr lang="zh-CN" altLang="en-US" sz="1200" b="0" dirty="0">
                <a:latin typeface="Times New Roman" panose="02020603050405020304" pitchFamily="18" charset="0"/>
              </a:rPr>
              <a:t>）</a:t>
            </a:r>
            <a:endParaRPr lang="zh-CN" altLang="en-US" sz="1200" b="0" dirty="0">
              <a:latin typeface="Times New Roman" panose="02020603050405020304" pitchFamily="18" charset="0"/>
            </a:endParaRPr>
          </a:p>
        </p:txBody>
      </p:sp>
      <p:sp>
        <p:nvSpPr>
          <p:cNvPr id="52232" name="Text Box 8"/>
          <p:cNvSpPr txBox="1"/>
          <p:nvPr/>
        </p:nvSpPr>
        <p:spPr>
          <a:xfrm>
            <a:off x="5435600" y="2420938"/>
            <a:ext cx="1174750" cy="274637"/>
          </a:xfrm>
          <a:prstGeom prst="rect">
            <a:avLst/>
          </a:prstGeom>
          <a:noFill/>
          <a:ln w="9525">
            <a:noFill/>
          </a:ln>
        </p:spPr>
        <p:txBody>
          <a:bodyPr>
            <a:spAutoFit/>
          </a:bodyPr>
          <a:p>
            <a:r>
              <a:rPr lang="zh-CN" altLang="en-US" sz="1200" b="0" dirty="0">
                <a:latin typeface="Times New Roman" panose="02020603050405020304" pitchFamily="18" charset="0"/>
              </a:rPr>
              <a:t>消费品（</a:t>
            </a:r>
            <a:r>
              <a:rPr lang="en-US" altLang="zh-CN" sz="1200" b="0" dirty="0">
                <a:latin typeface="Times New Roman" panose="02020603050405020304" pitchFamily="18" charset="0"/>
              </a:rPr>
              <a:t>700</a:t>
            </a:r>
            <a:r>
              <a:rPr lang="zh-CN" altLang="en-US" sz="1200" b="0" dirty="0">
                <a:latin typeface="Times New Roman" panose="02020603050405020304" pitchFamily="18" charset="0"/>
              </a:rPr>
              <a:t>）</a:t>
            </a:r>
            <a:endParaRPr lang="zh-CN" altLang="en-US" sz="1200" b="0" dirty="0">
              <a:latin typeface="Times New Roman" panose="02020603050405020304" pitchFamily="18" charset="0"/>
            </a:endParaRPr>
          </a:p>
        </p:txBody>
      </p:sp>
      <p:sp>
        <p:nvSpPr>
          <p:cNvPr id="52233" name="Text Box 9"/>
          <p:cNvSpPr txBox="1"/>
          <p:nvPr/>
        </p:nvSpPr>
        <p:spPr>
          <a:xfrm>
            <a:off x="5435600" y="2924175"/>
            <a:ext cx="1174750" cy="274638"/>
          </a:xfrm>
          <a:prstGeom prst="rect">
            <a:avLst/>
          </a:prstGeom>
          <a:noFill/>
          <a:ln w="9525">
            <a:noFill/>
          </a:ln>
        </p:spPr>
        <p:txBody>
          <a:bodyPr>
            <a:spAutoFit/>
          </a:bodyPr>
          <a:p>
            <a:r>
              <a:rPr lang="zh-CN" altLang="en-US" sz="1200" b="0" dirty="0">
                <a:latin typeface="Times New Roman" panose="02020603050405020304" pitchFamily="18" charset="0"/>
              </a:rPr>
              <a:t>投资品（</a:t>
            </a:r>
            <a:r>
              <a:rPr lang="en-US" altLang="zh-CN" sz="1200" b="0" dirty="0">
                <a:latin typeface="Times New Roman" panose="02020603050405020304" pitchFamily="18" charset="0"/>
              </a:rPr>
              <a:t>300</a:t>
            </a:r>
            <a:r>
              <a:rPr lang="zh-CN" altLang="en-US" sz="1200" b="0" dirty="0">
                <a:latin typeface="Times New Roman" panose="02020603050405020304" pitchFamily="18" charset="0"/>
              </a:rPr>
              <a:t>）</a:t>
            </a:r>
            <a:endParaRPr lang="zh-CN" altLang="en-US" sz="1200" b="0" dirty="0">
              <a:latin typeface="Times New Roman" panose="02020603050405020304" pitchFamily="18" charset="0"/>
            </a:endParaRPr>
          </a:p>
        </p:txBody>
      </p:sp>
      <p:sp>
        <p:nvSpPr>
          <p:cNvPr id="52234" name="Text Box 10"/>
          <p:cNvSpPr txBox="1"/>
          <p:nvPr/>
        </p:nvSpPr>
        <p:spPr>
          <a:xfrm>
            <a:off x="3419475" y="3068638"/>
            <a:ext cx="184150" cy="244475"/>
          </a:xfrm>
          <a:prstGeom prst="rect">
            <a:avLst/>
          </a:prstGeom>
          <a:noFill/>
          <a:ln w="9525">
            <a:noFill/>
          </a:ln>
        </p:spPr>
        <p:txBody>
          <a:bodyPr wrap="none">
            <a:spAutoFit/>
          </a:bodyPr>
          <a:p>
            <a:endParaRPr lang="zh-CN" altLang="en-US" sz="1000" b="0" dirty="0">
              <a:latin typeface="Times New Roman" panose="02020603050405020304" pitchFamily="18" charset="0"/>
            </a:endParaRPr>
          </a:p>
        </p:txBody>
      </p:sp>
      <p:sp>
        <p:nvSpPr>
          <p:cNvPr id="52235" name="Text Box 11"/>
          <p:cNvSpPr txBox="1"/>
          <p:nvPr/>
        </p:nvSpPr>
        <p:spPr>
          <a:xfrm>
            <a:off x="3419475" y="3117850"/>
            <a:ext cx="184150" cy="274638"/>
          </a:xfrm>
          <a:prstGeom prst="rect">
            <a:avLst/>
          </a:prstGeom>
          <a:noFill/>
          <a:ln w="9525">
            <a:noFill/>
          </a:ln>
        </p:spPr>
        <p:txBody>
          <a:bodyPr wrap="none">
            <a:spAutoFit/>
          </a:bodyPr>
          <a:p>
            <a:endParaRPr lang="zh-CN" altLang="en-US" sz="1200" b="0" dirty="0">
              <a:latin typeface="Times New Roman" panose="02020603050405020304" pitchFamily="18" charset="0"/>
            </a:endParaRPr>
          </a:p>
        </p:txBody>
      </p:sp>
      <p:sp>
        <p:nvSpPr>
          <p:cNvPr id="52236" name="Text Box 12"/>
          <p:cNvSpPr txBox="1"/>
          <p:nvPr/>
        </p:nvSpPr>
        <p:spPr>
          <a:xfrm>
            <a:off x="2916238" y="3573463"/>
            <a:ext cx="793750" cy="274637"/>
          </a:xfrm>
          <a:prstGeom prst="rect">
            <a:avLst/>
          </a:prstGeom>
          <a:noFill/>
          <a:ln w="9525">
            <a:noFill/>
          </a:ln>
        </p:spPr>
        <p:txBody>
          <a:bodyPr>
            <a:spAutoFit/>
          </a:bodyPr>
          <a:p>
            <a:r>
              <a:rPr lang="zh-CN" altLang="en-US" sz="1200" b="0" dirty="0">
                <a:latin typeface="Times New Roman" panose="02020603050405020304" pitchFamily="18" charset="0"/>
              </a:rPr>
              <a:t>主导产业</a:t>
            </a:r>
            <a:endParaRPr lang="zh-CN" altLang="en-US" sz="1200" b="0" dirty="0">
              <a:latin typeface="Times New Roman" panose="02020603050405020304" pitchFamily="18" charset="0"/>
            </a:endParaRPr>
          </a:p>
        </p:txBody>
      </p:sp>
      <p:sp>
        <p:nvSpPr>
          <p:cNvPr id="52237" name="Text Box 13"/>
          <p:cNvSpPr txBox="1"/>
          <p:nvPr/>
        </p:nvSpPr>
        <p:spPr>
          <a:xfrm>
            <a:off x="3419475" y="3213100"/>
            <a:ext cx="184150" cy="244475"/>
          </a:xfrm>
          <a:prstGeom prst="rect">
            <a:avLst/>
          </a:prstGeom>
          <a:noFill/>
          <a:ln w="9525">
            <a:noFill/>
          </a:ln>
        </p:spPr>
        <p:txBody>
          <a:bodyPr wrap="none">
            <a:spAutoFit/>
          </a:bodyPr>
          <a:p>
            <a:endParaRPr lang="zh-CN" altLang="en-US" sz="1000" b="0" dirty="0">
              <a:latin typeface="Times New Roman" panose="02020603050405020304" pitchFamily="18" charset="0"/>
            </a:endParaRPr>
          </a:p>
        </p:txBody>
      </p:sp>
      <p:sp>
        <p:nvSpPr>
          <p:cNvPr id="52238" name="Text Box 14"/>
          <p:cNvSpPr txBox="1"/>
          <p:nvPr/>
        </p:nvSpPr>
        <p:spPr>
          <a:xfrm>
            <a:off x="2916238" y="3789363"/>
            <a:ext cx="793750" cy="274637"/>
          </a:xfrm>
          <a:prstGeom prst="rect">
            <a:avLst/>
          </a:prstGeom>
          <a:noFill/>
          <a:ln w="9525">
            <a:noFill/>
          </a:ln>
        </p:spPr>
        <p:txBody>
          <a:bodyPr>
            <a:spAutoFit/>
          </a:bodyPr>
          <a:p>
            <a:r>
              <a:rPr lang="zh-CN" altLang="en-US" sz="1200" b="0" dirty="0">
                <a:latin typeface="Times New Roman" panose="02020603050405020304" pitchFamily="18" charset="0"/>
              </a:rPr>
              <a:t>朝阳产业</a:t>
            </a:r>
            <a:endParaRPr lang="zh-CN" altLang="en-US" sz="1200" b="0" dirty="0">
              <a:latin typeface="Times New Roman" panose="02020603050405020304" pitchFamily="18" charset="0"/>
            </a:endParaRPr>
          </a:p>
        </p:txBody>
      </p:sp>
      <p:sp>
        <p:nvSpPr>
          <p:cNvPr id="52239" name="Text Box 15"/>
          <p:cNvSpPr txBox="1"/>
          <p:nvPr/>
        </p:nvSpPr>
        <p:spPr>
          <a:xfrm>
            <a:off x="2916238" y="4005263"/>
            <a:ext cx="793750" cy="274637"/>
          </a:xfrm>
          <a:prstGeom prst="rect">
            <a:avLst/>
          </a:prstGeom>
          <a:noFill/>
          <a:ln w="9525">
            <a:noFill/>
          </a:ln>
        </p:spPr>
        <p:txBody>
          <a:bodyPr>
            <a:spAutoFit/>
          </a:bodyPr>
          <a:p>
            <a:r>
              <a:rPr lang="zh-CN" altLang="en-US" sz="1200" b="0" dirty="0">
                <a:latin typeface="Times New Roman" panose="02020603050405020304" pitchFamily="18" charset="0"/>
              </a:rPr>
              <a:t>开放产业</a:t>
            </a:r>
            <a:endParaRPr lang="zh-CN" altLang="en-US" sz="1200" b="0" dirty="0">
              <a:latin typeface="Times New Roman" panose="02020603050405020304" pitchFamily="18" charset="0"/>
            </a:endParaRPr>
          </a:p>
        </p:txBody>
      </p:sp>
      <p:sp>
        <p:nvSpPr>
          <p:cNvPr id="52240" name="Text Box 16"/>
          <p:cNvSpPr txBox="1"/>
          <p:nvPr/>
        </p:nvSpPr>
        <p:spPr>
          <a:xfrm>
            <a:off x="5435600" y="3573463"/>
            <a:ext cx="946150" cy="274637"/>
          </a:xfrm>
          <a:prstGeom prst="rect">
            <a:avLst/>
          </a:prstGeom>
          <a:noFill/>
          <a:ln w="9525">
            <a:noFill/>
          </a:ln>
        </p:spPr>
        <p:txBody>
          <a:bodyPr wrap="none">
            <a:spAutoFit/>
          </a:bodyPr>
          <a:p>
            <a:r>
              <a:rPr lang="zh-CN" altLang="en-US" sz="1200" b="0" dirty="0">
                <a:latin typeface="Times New Roman" panose="02020603050405020304" pitchFamily="18" charset="0"/>
              </a:rPr>
              <a:t>非主导产业</a:t>
            </a:r>
            <a:endParaRPr lang="zh-CN" altLang="en-US" sz="1200" b="0" dirty="0">
              <a:latin typeface="Times New Roman" panose="02020603050405020304" pitchFamily="18" charset="0"/>
            </a:endParaRPr>
          </a:p>
        </p:txBody>
      </p:sp>
      <p:sp>
        <p:nvSpPr>
          <p:cNvPr id="52241" name="Text Box 17"/>
          <p:cNvSpPr txBox="1"/>
          <p:nvPr/>
        </p:nvSpPr>
        <p:spPr>
          <a:xfrm>
            <a:off x="6011863" y="3284538"/>
            <a:ext cx="184150" cy="244475"/>
          </a:xfrm>
          <a:prstGeom prst="rect">
            <a:avLst/>
          </a:prstGeom>
          <a:noFill/>
          <a:ln w="9525">
            <a:noFill/>
          </a:ln>
        </p:spPr>
        <p:txBody>
          <a:bodyPr wrap="none">
            <a:spAutoFit/>
          </a:bodyPr>
          <a:p>
            <a:endParaRPr lang="zh-CN" altLang="en-US" sz="1000" b="0" dirty="0">
              <a:latin typeface="Times New Roman" panose="02020603050405020304" pitchFamily="18" charset="0"/>
            </a:endParaRPr>
          </a:p>
        </p:txBody>
      </p:sp>
      <p:sp>
        <p:nvSpPr>
          <p:cNvPr id="52242" name="Text Box 18"/>
          <p:cNvSpPr txBox="1"/>
          <p:nvPr/>
        </p:nvSpPr>
        <p:spPr>
          <a:xfrm>
            <a:off x="5435600" y="3789363"/>
            <a:ext cx="866775" cy="274637"/>
          </a:xfrm>
          <a:prstGeom prst="rect">
            <a:avLst/>
          </a:prstGeom>
          <a:noFill/>
          <a:ln w="9525">
            <a:noFill/>
          </a:ln>
        </p:spPr>
        <p:txBody>
          <a:bodyPr>
            <a:spAutoFit/>
          </a:bodyPr>
          <a:p>
            <a:r>
              <a:rPr lang="zh-CN" altLang="en-US" sz="1200" b="0" dirty="0">
                <a:latin typeface="Times New Roman" panose="02020603050405020304" pitchFamily="18" charset="0"/>
              </a:rPr>
              <a:t>夕阳产业</a:t>
            </a:r>
            <a:endParaRPr lang="zh-CN" altLang="en-US" sz="1200" b="0" dirty="0">
              <a:latin typeface="Times New Roman" panose="02020603050405020304" pitchFamily="18" charset="0"/>
            </a:endParaRPr>
          </a:p>
        </p:txBody>
      </p:sp>
      <p:sp>
        <p:nvSpPr>
          <p:cNvPr id="52243" name="Text Box 19"/>
          <p:cNvSpPr txBox="1"/>
          <p:nvPr/>
        </p:nvSpPr>
        <p:spPr>
          <a:xfrm>
            <a:off x="5435600" y="4005263"/>
            <a:ext cx="793750" cy="274637"/>
          </a:xfrm>
          <a:prstGeom prst="rect">
            <a:avLst/>
          </a:prstGeom>
          <a:noFill/>
          <a:ln w="9525">
            <a:noFill/>
          </a:ln>
        </p:spPr>
        <p:txBody>
          <a:bodyPr>
            <a:spAutoFit/>
          </a:bodyPr>
          <a:p>
            <a:r>
              <a:rPr lang="zh-CN" altLang="en-US" sz="1200" b="0" dirty="0">
                <a:latin typeface="Times New Roman" panose="02020603050405020304" pitchFamily="18" charset="0"/>
              </a:rPr>
              <a:t>封闭产业</a:t>
            </a:r>
            <a:endParaRPr lang="zh-CN" altLang="en-US" sz="1200" b="0" dirty="0">
              <a:latin typeface="Times New Roman" panose="02020603050405020304" pitchFamily="18" charset="0"/>
            </a:endParaRPr>
          </a:p>
        </p:txBody>
      </p:sp>
      <p:sp>
        <p:nvSpPr>
          <p:cNvPr id="52244" name="Text Box 20"/>
          <p:cNvSpPr txBox="1"/>
          <p:nvPr/>
        </p:nvSpPr>
        <p:spPr>
          <a:xfrm>
            <a:off x="2916238" y="5084763"/>
            <a:ext cx="793750" cy="274637"/>
          </a:xfrm>
          <a:prstGeom prst="rect">
            <a:avLst/>
          </a:prstGeom>
          <a:noFill/>
          <a:ln w="9525">
            <a:noFill/>
          </a:ln>
        </p:spPr>
        <p:txBody>
          <a:bodyPr wrap="none">
            <a:spAutoFit/>
          </a:bodyPr>
          <a:p>
            <a:r>
              <a:rPr lang="zh-CN" altLang="en-US" sz="1200" b="0" dirty="0">
                <a:latin typeface="Times New Roman" panose="02020603050405020304" pitchFamily="18" charset="0"/>
              </a:rPr>
              <a:t>政策扶持</a:t>
            </a:r>
            <a:endParaRPr lang="zh-CN" altLang="en-US" sz="1200" b="0" dirty="0">
              <a:latin typeface="Times New Roman" panose="02020603050405020304" pitchFamily="18" charset="0"/>
            </a:endParaRPr>
          </a:p>
        </p:txBody>
      </p:sp>
      <p:sp>
        <p:nvSpPr>
          <p:cNvPr id="52245" name="Text Box 21"/>
          <p:cNvSpPr txBox="1"/>
          <p:nvPr/>
        </p:nvSpPr>
        <p:spPr>
          <a:xfrm>
            <a:off x="2916238" y="5300663"/>
            <a:ext cx="1169987" cy="274637"/>
          </a:xfrm>
          <a:prstGeom prst="rect">
            <a:avLst/>
          </a:prstGeom>
          <a:noFill/>
          <a:ln w="9525">
            <a:noFill/>
          </a:ln>
        </p:spPr>
        <p:txBody>
          <a:bodyPr>
            <a:spAutoFit/>
          </a:bodyPr>
          <a:p>
            <a:r>
              <a:rPr lang="zh-CN" altLang="en-US" sz="1200" b="0" dirty="0">
                <a:latin typeface="Times New Roman" panose="02020603050405020304" pitchFamily="18" charset="0"/>
              </a:rPr>
              <a:t>人力资本优势</a:t>
            </a:r>
            <a:endParaRPr lang="zh-CN" altLang="en-US" sz="1200" b="0" dirty="0">
              <a:latin typeface="Times New Roman" panose="02020603050405020304" pitchFamily="18" charset="0"/>
            </a:endParaRPr>
          </a:p>
        </p:txBody>
      </p:sp>
      <p:sp>
        <p:nvSpPr>
          <p:cNvPr id="52246" name="Text Box 22"/>
          <p:cNvSpPr txBox="1"/>
          <p:nvPr/>
        </p:nvSpPr>
        <p:spPr>
          <a:xfrm>
            <a:off x="2916238" y="5516563"/>
            <a:ext cx="793750" cy="274637"/>
          </a:xfrm>
          <a:prstGeom prst="rect">
            <a:avLst/>
          </a:prstGeom>
          <a:noFill/>
          <a:ln w="9525">
            <a:noFill/>
          </a:ln>
        </p:spPr>
        <p:txBody>
          <a:bodyPr>
            <a:spAutoFit/>
          </a:bodyPr>
          <a:p>
            <a:r>
              <a:rPr lang="zh-CN" altLang="en-US" sz="1200" b="0" dirty="0">
                <a:latin typeface="Times New Roman" panose="02020603050405020304" pitchFamily="18" charset="0"/>
              </a:rPr>
              <a:t>资源优势</a:t>
            </a:r>
            <a:endParaRPr lang="zh-CN" altLang="en-US" sz="1200" b="0" dirty="0">
              <a:latin typeface="Times New Roman" panose="02020603050405020304" pitchFamily="18" charset="0"/>
            </a:endParaRPr>
          </a:p>
        </p:txBody>
      </p:sp>
      <p:sp>
        <p:nvSpPr>
          <p:cNvPr id="52247" name="Text Box 23"/>
          <p:cNvSpPr txBox="1"/>
          <p:nvPr/>
        </p:nvSpPr>
        <p:spPr>
          <a:xfrm>
            <a:off x="5508625" y="5013325"/>
            <a:ext cx="793750" cy="274638"/>
          </a:xfrm>
          <a:prstGeom prst="rect">
            <a:avLst/>
          </a:prstGeom>
          <a:noFill/>
          <a:ln w="9525">
            <a:noFill/>
          </a:ln>
        </p:spPr>
        <p:txBody>
          <a:bodyPr wrap="none">
            <a:spAutoFit/>
          </a:bodyPr>
          <a:p>
            <a:r>
              <a:rPr lang="zh-CN" altLang="en-US" sz="1200" b="0" dirty="0">
                <a:latin typeface="Times New Roman" panose="02020603050405020304" pitchFamily="18" charset="0"/>
              </a:rPr>
              <a:t>政策抑制</a:t>
            </a:r>
            <a:endParaRPr lang="zh-CN" altLang="en-US" sz="1200" b="0" dirty="0">
              <a:latin typeface="Times New Roman" panose="02020603050405020304" pitchFamily="18" charset="0"/>
            </a:endParaRPr>
          </a:p>
        </p:txBody>
      </p:sp>
      <p:sp>
        <p:nvSpPr>
          <p:cNvPr id="52248" name="Text Box 24"/>
          <p:cNvSpPr txBox="1"/>
          <p:nvPr/>
        </p:nvSpPr>
        <p:spPr>
          <a:xfrm>
            <a:off x="6084888" y="5084763"/>
            <a:ext cx="184150" cy="244475"/>
          </a:xfrm>
          <a:prstGeom prst="rect">
            <a:avLst/>
          </a:prstGeom>
          <a:noFill/>
          <a:ln w="9525">
            <a:noFill/>
          </a:ln>
        </p:spPr>
        <p:txBody>
          <a:bodyPr wrap="none">
            <a:spAutoFit/>
          </a:bodyPr>
          <a:p>
            <a:endParaRPr lang="zh-CN" altLang="en-US" sz="1000" b="0" dirty="0">
              <a:latin typeface="Times New Roman" panose="02020603050405020304" pitchFamily="18" charset="0"/>
            </a:endParaRPr>
          </a:p>
        </p:txBody>
      </p:sp>
      <p:sp>
        <p:nvSpPr>
          <p:cNvPr id="52249" name="Text Box 25"/>
          <p:cNvSpPr txBox="1"/>
          <p:nvPr/>
        </p:nvSpPr>
        <p:spPr>
          <a:xfrm>
            <a:off x="5508625" y="5229225"/>
            <a:ext cx="1098550" cy="274638"/>
          </a:xfrm>
          <a:prstGeom prst="rect">
            <a:avLst/>
          </a:prstGeom>
          <a:noFill/>
          <a:ln w="9525">
            <a:noFill/>
          </a:ln>
        </p:spPr>
        <p:txBody>
          <a:bodyPr wrap="none">
            <a:spAutoFit/>
          </a:bodyPr>
          <a:p>
            <a:r>
              <a:rPr lang="zh-CN" altLang="en-US" sz="1200" b="0" dirty="0">
                <a:latin typeface="Times New Roman" panose="02020603050405020304" pitchFamily="18" charset="0"/>
              </a:rPr>
              <a:t>人力资本劣势</a:t>
            </a:r>
            <a:endParaRPr lang="zh-CN" altLang="en-US" sz="1200" b="0" dirty="0">
              <a:latin typeface="Times New Roman" panose="02020603050405020304" pitchFamily="18" charset="0"/>
            </a:endParaRPr>
          </a:p>
        </p:txBody>
      </p:sp>
      <p:sp>
        <p:nvSpPr>
          <p:cNvPr id="52250" name="Text Box 27"/>
          <p:cNvSpPr txBox="1"/>
          <p:nvPr/>
        </p:nvSpPr>
        <p:spPr>
          <a:xfrm>
            <a:off x="5508625" y="5516563"/>
            <a:ext cx="793750" cy="274637"/>
          </a:xfrm>
          <a:prstGeom prst="rect">
            <a:avLst/>
          </a:prstGeom>
          <a:noFill/>
          <a:ln w="9525">
            <a:noFill/>
          </a:ln>
        </p:spPr>
        <p:txBody>
          <a:bodyPr wrap="none">
            <a:spAutoFit/>
          </a:bodyPr>
          <a:p>
            <a:r>
              <a:rPr lang="zh-CN" altLang="en-US" sz="1200" b="0" dirty="0">
                <a:latin typeface="Times New Roman" panose="02020603050405020304" pitchFamily="18" charset="0"/>
              </a:rPr>
              <a:t>资源劣势</a:t>
            </a:r>
            <a:endParaRPr lang="zh-CN" altLang="en-US" sz="1200" b="0" dirty="0">
              <a:latin typeface="Times New Roman" panose="02020603050405020304"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p:txBody>
          <a:bodyPr vert="horz" wrap="square" lIns="91440" tIns="45720" rIns="91440" bIns="45720" anchor="ctr" anchorCtr="0"/>
          <a:p>
            <a:endParaRPr lang="zh-CN" altLang="en-US" dirty="0"/>
          </a:p>
        </p:txBody>
      </p:sp>
      <p:sp>
        <p:nvSpPr>
          <p:cNvPr id="53251" name="Rectangle 3"/>
          <p:cNvSpPr>
            <a:spLocks noGrp="1"/>
          </p:cNvSpPr>
          <p:nvPr>
            <p:ph idx="1"/>
          </p:nvPr>
        </p:nvSpPr>
        <p:spPr/>
        <p:txBody>
          <a:bodyPr vert="horz" wrap="square" lIns="91440" tIns="45720" rIns="91440" bIns="45720" anchor="t" anchorCtr="0"/>
          <a:p>
            <a:endParaRPr lang="zh-CN" altLang="en-US" dirty="0"/>
          </a:p>
        </p:txBody>
      </p:sp>
      <p:pic>
        <p:nvPicPr>
          <p:cNvPr id="53252" name="Picture 4"/>
          <p:cNvPicPr>
            <a:picLocks noChangeAspect="1"/>
          </p:cNvPicPr>
          <p:nvPr/>
        </p:nvPicPr>
        <p:blipFill>
          <a:blip r:embed="rId1"/>
          <a:stretch>
            <a:fillRect/>
          </a:stretch>
        </p:blipFill>
        <p:spPr>
          <a:xfrm>
            <a:off x="0" y="0"/>
            <a:ext cx="9144000" cy="652462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3"/>
          <p:cNvSpPr>
            <a:spLocks noGrp="1"/>
          </p:cNvSpPr>
          <p:nvPr>
            <p:ph type="body" idx="4294967295"/>
          </p:nvPr>
        </p:nvSpPr>
        <p:spPr>
          <a:xfrm>
            <a:off x="-684212" y="0"/>
            <a:ext cx="6551612" cy="6453188"/>
          </a:xfrm>
        </p:spPr>
        <p:txBody>
          <a:bodyPr vert="horz" wrap="square" lIns="91440" tIns="45720" rIns="91440" bIns="45720" anchor="t" anchorCtr="0"/>
          <a:p>
            <a:pPr lvl="2" eaLnBrk="1" hangingPunct="1">
              <a:buNone/>
            </a:pPr>
            <a:endParaRPr lang="zh-CN" altLang="en-US" dirty="0"/>
          </a:p>
          <a:p>
            <a:pPr lvl="2" eaLnBrk="1" hangingPunct="1">
              <a:buNone/>
            </a:pPr>
            <a:r>
              <a:rPr lang="zh-CN" altLang="en-US" dirty="0"/>
              <a:t>   </a:t>
            </a:r>
            <a:r>
              <a:rPr lang="en-US" altLang="zh-CN" dirty="0"/>
              <a:t>5.</a:t>
            </a:r>
            <a:r>
              <a:rPr lang="zh-CN" altLang="en-US" dirty="0"/>
              <a:t>货币主义学派对通货膨胀成因的解释</a:t>
            </a:r>
            <a:endParaRPr lang="en-US" altLang="zh-CN" dirty="0"/>
          </a:p>
          <a:p>
            <a:pPr lvl="2" eaLnBrk="1" hangingPunct="1">
              <a:buNone/>
            </a:pPr>
            <a:endParaRPr lang="zh-CN" altLang="en-US" dirty="0"/>
          </a:p>
          <a:p>
            <a:pPr lvl="2" eaLnBrk="1" hangingPunct="1">
              <a:buNone/>
            </a:pPr>
            <a:r>
              <a:rPr lang="zh-CN" altLang="en-US" dirty="0"/>
              <a:t>        强调货币是影响总需求的主要因素。货币流通量与进入流通的产品和服务价格总额之间存在着密切关系。</a:t>
            </a:r>
            <a:endParaRPr lang="zh-CN" altLang="en-US" dirty="0"/>
          </a:p>
          <a:p>
            <a:pPr lvl="2" eaLnBrk="1" hangingPunct="1">
              <a:lnSpc>
                <a:spcPct val="80000"/>
              </a:lnSpc>
              <a:buNone/>
            </a:pPr>
            <a:endParaRPr lang="zh-CN" altLang="en-US" dirty="0"/>
          </a:p>
          <a:p>
            <a:pPr lvl="2" eaLnBrk="1" hangingPunct="1">
              <a:lnSpc>
                <a:spcPct val="80000"/>
              </a:lnSpc>
              <a:buNone/>
            </a:pPr>
            <a:r>
              <a:rPr lang="zh-CN" altLang="en-US" dirty="0"/>
              <a:t>    </a:t>
            </a:r>
            <a:endParaRPr lang="zh-CN" altLang="en-US" dirty="0"/>
          </a:p>
          <a:p>
            <a:pPr lvl="2" eaLnBrk="1" hangingPunct="1">
              <a:buNone/>
            </a:pPr>
            <a:r>
              <a:rPr lang="zh-CN" altLang="en-US" dirty="0"/>
              <a:t>       </a:t>
            </a:r>
            <a:r>
              <a:rPr lang="en-US" altLang="zh-CN" i="1" dirty="0"/>
              <a:t>M</a:t>
            </a:r>
            <a:r>
              <a:rPr lang="zh-CN" altLang="en-US" dirty="0"/>
              <a:t>为货币供应量，</a:t>
            </a:r>
            <a:r>
              <a:rPr lang="en-US" altLang="zh-CN" i="1" dirty="0"/>
              <a:t>V</a:t>
            </a:r>
            <a:r>
              <a:rPr lang="zh-CN" altLang="en-US" dirty="0"/>
              <a:t>为货币流通速度，</a:t>
            </a:r>
            <a:r>
              <a:rPr lang="en-US" altLang="zh-CN" i="1" dirty="0"/>
              <a:t>P</a:t>
            </a:r>
            <a:r>
              <a:rPr lang="zh-CN" altLang="en-US" dirty="0"/>
              <a:t>为平均价格水平，</a:t>
            </a:r>
            <a:r>
              <a:rPr lang="en-US" altLang="zh-CN" i="1" dirty="0"/>
              <a:t>T</a:t>
            </a:r>
            <a:r>
              <a:rPr lang="zh-CN" altLang="en-US" dirty="0"/>
              <a:t>为一定时期内产品和服务的交易总量。通常用</a:t>
            </a:r>
            <a:r>
              <a:rPr lang="en-US" altLang="zh-CN" i="1" dirty="0"/>
              <a:t>Y</a:t>
            </a:r>
            <a:r>
              <a:rPr lang="zh-CN" altLang="en-US" dirty="0"/>
              <a:t> 代替</a:t>
            </a:r>
            <a:r>
              <a:rPr lang="en-US" altLang="zh-CN" i="1" dirty="0"/>
              <a:t>T</a:t>
            </a:r>
            <a:endParaRPr lang="zh-CN" altLang="en-US" dirty="0"/>
          </a:p>
        </p:txBody>
      </p:sp>
      <p:sp>
        <p:nvSpPr>
          <p:cNvPr id="54275" name="Rectangle 4"/>
          <p:cNvSpPr/>
          <p:nvPr/>
        </p:nvSpPr>
        <p:spPr>
          <a:xfrm>
            <a:off x="0" y="0"/>
            <a:ext cx="488950" cy="579438"/>
          </a:xfrm>
          <a:prstGeom prst="rect">
            <a:avLst/>
          </a:prstGeom>
          <a:noFill/>
          <a:ln w="9525">
            <a:noFill/>
          </a:ln>
        </p:spPr>
        <p:txBody>
          <a:bodyPr wrap="none" anchor="ctr" anchorCtr="0">
            <a:spAutoFit/>
          </a:bodyPr>
          <a:p>
            <a:r>
              <a:rPr lang="en-US" altLang="zh-CN" sz="3200" dirty="0">
                <a:solidFill>
                  <a:srgbClr val="CC0000"/>
                </a:solidFill>
                <a:latin typeface="Times New Roman" panose="02020603050405020304" pitchFamily="18" charset="0"/>
                <a:cs typeface="Times New Roman" panose="02020603050405020304" pitchFamily="18" charset="0"/>
              </a:rPr>
              <a:t>   </a:t>
            </a:r>
            <a:endParaRPr lang="en-US" altLang="zh-CN" b="0" dirty="0">
              <a:latin typeface="Arial" panose="020B0604020202020204" pitchFamily="34" charset="0"/>
            </a:endParaRPr>
          </a:p>
        </p:txBody>
      </p:sp>
      <p:sp>
        <p:nvSpPr>
          <p:cNvPr id="54276" name="Rectangle 5"/>
          <p:cNvSpPr/>
          <p:nvPr/>
        </p:nvSpPr>
        <p:spPr>
          <a:xfrm>
            <a:off x="0" y="0"/>
            <a:ext cx="488950" cy="579438"/>
          </a:xfrm>
          <a:prstGeom prst="rect">
            <a:avLst/>
          </a:prstGeom>
          <a:noFill/>
          <a:ln w="9525">
            <a:noFill/>
          </a:ln>
        </p:spPr>
        <p:txBody>
          <a:bodyPr wrap="none" anchor="ctr" anchorCtr="0">
            <a:spAutoFit/>
          </a:bodyPr>
          <a:p>
            <a:r>
              <a:rPr lang="en-US" altLang="zh-CN" sz="3200" dirty="0">
                <a:solidFill>
                  <a:srgbClr val="CC0000"/>
                </a:solidFill>
                <a:latin typeface="Times New Roman" panose="02020603050405020304" pitchFamily="18" charset="0"/>
                <a:cs typeface="Times New Roman" panose="02020603050405020304" pitchFamily="18" charset="0"/>
              </a:rPr>
              <a:t>   </a:t>
            </a:r>
            <a:endParaRPr lang="en-US" altLang="zh-CN" b="0" dirty="0">
              <a:latin typeface="Arial" panose="020B0604020202020204" pitchFamily="34" charset="0"/>
            </a:endParaRPr>
          </a:p>
        </p:txBody>
      </p:sp>
      <p:sp>
        <p:nvSpPr>
          <p:cNvPr id="54277" name="Rectangle 6"/>
          <p:cNvSpPr/>
          <p:nvPr/>
        </p:nvSpPr>
        <p:spPr>
          <a:xfrm>
            <a:off x="0" y="0"/>
            <a:ext cx="488950" cy="579438"/>
          </a:xfrm>
          <a:prstGeom prst="rect">
            <a:avLst/>
          </a:prstGeom>
          <a:noFill/>
          <a:ln w="9525">
            <a:noFill/>
          </a:ln>
        </p:spPr>
        <p:txBody>
          <a:bodyPr wrap="none" anchor="ctr" anchorCtr="0">
            <a:spAutoFit/>
          </a:bodyPr>
          <a:p>
            <a:r>
              <a:rPr lang="en-US" altLang="zh-CN" sz="3200" dirty="0">
                <a:solidFill>
                  <a:srgbClr val="CC0000"/>
                </a:solidFill>
                <a:latin typeface="Times New Roman" panose="02020603050405020304" pitchFamily="18" charset="0"/>
                <a:cs typeface="Times New Roman" panose="02020603050405020304" pitchFamily="18" charset="0"/>
              </a:rPr>
              <a:t>   </a:t>
            </a:r>
            <a:endParaRPr lang="en-US" altLang="zh-CN" b="0" dirty="0">
              <a:latin typeface="Arial" panose="020B0604020202020204" pitchFamily="34" charset="0"/>
            </a:endParaRPr>
          </a:p>
        </p:txBody>
      </p:sp>
      <p:sp>
        <p:nvSpPr>
          <p:cNvPr id="54278" name="Rectangle 7"/>
          <p:cNvSpPr/>
          <p:nvPr/>
        </p:nvSpPr>
        <p:spPr>
          <a:xfrm>
            <a:off x="0" y="0"/>
            <a:ext cx="488950" cy="579438"/>
          </a:xfrm>
          <a:prstGeom prst="rect">
            <a:avLst/>
          </a:prstGeom>
          <a:noFill/>
          <a:ln w="9525">
            <a:noFill/>
          </a:ln>
        </p:spPr>
        <p:txBody>
          <a:bodyPr wrap="none" anchor="ctr" anchorCtr="0">
            <a:spAutoFit/>
          </a:bodyPr>
          <a:p>
            <a:r>
              <a:rPr lang="en-US" altLang="zh-CN" sz="3200" dirty="0">
                <a:solidFill>
                  <a:srgbClr val="CC0000"/>
                </a:solidFill>
                <a:latin typeface="Times New Roman" panose="02020603050405020304" pitchFamily="18" charset="0"/>
                <a:cs typeface="Times New Roman" panose="02020603050405020304" pitchFamily="18" charset="0"/>
              </a:rPr>
              <a:t>   </a:t>
            </a:r>
            <a:endParaRPr lang="en-US" altLang="zh-CN" b="0" dirty="0">
              <a:latin typeface="Arial" panose="020B0604020202020204" pitchFamily="34" charset="0"/>
            </a:endParaRPr>
          </a:p>
        </p:txBody>
      </p:sp>
      <p:sp>
        <p:nvSpPr>
          <p:cNvPr id="54279" name="Rectangle 8"/>
          <p:cNvSpPr/>
          <p:nvPr/>
        </p:nvSpPr>
        <p:spPr>
          <a:xfrm>
            <a:off x="0" y="0"/>
            <a:ext cx="488950" cy="579438"/>
          </a:xfrm>
          <a:prstGeom prst="rect">
            <a:avLst/>
          </a:prstGeom>
          <a:noFill/>
          <a:ln w="9525">
            <a:noFill/>
          </a:ln>
        </p:spPr>
        <p:txBody>
          <a:bodyPr wrap="none" anchor="ctr" anchorCtr="0">
            <a:spAutoFit/>
          </a:bodyPr>
          <a:p>
            <a:r>
              <a:rPr lang="en-US" altLang="zh-CN" sz="3200" dirty="0">
                <a:solidFill>
                  <a:srgbClr val="CC0000"/>
                </a:solidFill>
                <a:latin typeface="Times New Roman" panose="02020603050405020304" pitchFamily="18" charset="0"/>
                <a:cs typeface="Times New Roman" panose="02020603050405020304" pitchFamily="18" charset="0"/>
              </a:rPr>
              <a:t>   </a:t>
            </a:r>
            <a:endParaRPr lang="en-US" altLang="zh-CN" b="0" dirty="0">
              <a:latin typeface="Arial" panose="020B0604020202020204" pitchFamily="34" charset="0"/>
            </a:endParaRPr>
          </a:p>
        </p:txBody>
      </p:sp>
      <p:pic>
        <p:nvPicPr>
          <p:cNvPr id="54280" name="Picture 16"/>
          <p:cNvPicPr>
            <a:picLocks noChangeAspect="1"/>
          </p:cNvPicPr>
          <p:nvPr/>
        </p:nvPicPr>
        <p:blipFill>
          <a:blip r:embed="rId1"/>
          <a:stretch>
            <a:fillRect/>
          </a:stretch>
        </p:blipFill>
        <p:spPr>
          <a:xfrm>
            <a:off x="5867400" y="1557338"/>
            <a:ext cx="3097213" cy="3887787"/>
          </a:xfrm>
          <a:prstGeom prst="rect">
            <a:avLst/>
          </a:prstGeom>
          <a:noFill/>
          <a:ln w="9525">
            <a:noFill/>
          </a:ln>
        </p:spPr>
      </p:pic>
      <p:sp>
        <p:nvSpPr>
          <p:cNvPr id="54281" name="矩形 18"/>
          <p:cNvSpPr/>
          <p:nvPr/>
        </p:nvSpPr>
        <p:spPr>
          <a:xfrm>
            <a:off x="1692275" y="5157788"/>
            <a:ext cx="3803650" cy="522287"/>
          </a:xfrm>
          <a:prstGeom prst="rect">
            <a:avLst/>
          </a:prstGeom>
          <a:noFill/>
          <a:ln w="9525">
            <a:noFill/>
          </a:ln>
        </p:spPr>
        <p:txBody>
          <a:bodyPr>
            <a:spAutoFit/>
          </a:bodyPr>
          <a:p>
            <a:r>
              <a:rPr lang="en-US" altLang="zh-CN" sz="2800" b="0" i="1" dirty="0">
                <a:latin typeface="Arial" panose="020B0604020202020204" pitchFamily="34" charset="0"/>
              </a:rPr>
              <a:t>MV=PY</a:t>
            </a:r>
            <a:endParaRPr lang="zh-CN" altLang="zh-CN" sz="2800" b="0" i="1" dirty="0">
              <a:latin typeface="Arial" panose="020B0604020202020204" pitchFamily="34" charset="0"/>
            </a:endParaRPr>
          </a:p>
        </p:txBody>
      </p:sp>
      <p:sp>
        <p:nvSpPr>
          <p:cNvPr id="54282" name="矩形 19"/>
          <p:cNvSpPr/>
          <p:nvPr/>
        </p:nvSpPr>
        <p:spPr>
          <a:xfrm>
            <a:off x="1763713" y="2565400"/>
            <a:ext cx="3289300" cy="522288"/>
          </a:xfrm>
          <a:prstGeom prst="rect">
            <a:avLst/>
          </a:prstGeom>
          <a:noFill/>
          <a:ln w="9525">
            <a:noFill/>
          </a:ln>
        </p:spPr>
        <p:txBody>
          <a:bodyPr>
            <a:spAutoFit/>
          </a:bodyPr>
          <a:p>
            <a:r>
              <a:rPr lang="en-US" altLang="zh-CN" sz="2800" b="0" i="1" dirty="0">
                <a:latin typeface="Arial" panose="020B0604020202020204" pitchFamily="34" charset="0"/>
              </a:rPr>
              <a:t>MV=PT</a:t>
            </a:r>
            <a:endParaRPr lang="zh-CN" altLang="zh-CN" sz="2800" b="0" i="1" dirty="0">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3"/>
          <p:cNvSpPr>
            <a:spLocks noGrp="1"/>
          </p:cNvSpPr>
          <p:nvPr>
            <p:ph idx="1"/>
          </p:nvPr>
        </p:nvSpPr>
        <p:spPr>
          <a:xfrm>
            <a:off x="684213" y="3429000"/>
            <a:ext cx="8459787" cy="2625725"/>
          </a:xfrm>
        </p:spPr>
        <p:txBody>
          <a:bodyPr vert="horz" wrap="square" lIns="91440" tIns="45720" rIns="91440" bIns="45720" anchor="t" anchorCtr="0"/>
          <a:p>
            <a:pPr>
              <a:buNone/>
            </a:pPr>
            <a:r>
              <a:rPr lang="zh-CN" altLang="en-US" sz="2400" dirty="0">
                <a:solidFill>
                  <a:schemeClr val="tx1"/>
                </a:solidFill>
              </a:rPr>
              <a:t>       令</a:t>
            </a:r>
            <a:endParaRPr lang="zh-CN" altLang="en-US" sz="2400" dirty="0">
              <a:solidFill>
                <a:schemeClr val="tx1"/>
              </a:solidFill>
            </a:endParaRPr>
          </a:p>
          <a:p>
            <a:pPr>
              <a:buNone/>
            </a:pPr>
            <a:endParaRPr lang="zh-CN" altLang="en-US" sz="2400" dirty="0">
              <a:solidFill>
                <a:schemeClr val="tx1"/>
              </a:solidFill>
            </a:endParaRPr>
          </a:p>
          <a:p>
            <a:pPr>
              <a:buNone/>
            </a:pPr>
            <a:r>
              <a:rPr lang="zh-CN" altLang="en-US" sz="2400" dirty="0">
                <a:solidFill>
                  <a:schemeClr val="tx1"/>
                </a:solidFill>
              </a:rPr>
              <a:t>        产出的变化率取决于生产函数的技术结构和要素投入，在短期里也是常数。</a:t>
            </a:r>
            <a:endParaRPr lang="zh-CN" altLang="en-US" sz="2400" dirty="0">
              <a:solidFill>
                <a:schemeClr val="tx1"/>
              </a:solidFill>
            </a:endParaRPr>
          </a:p>
          <a:p>
            <a:pPr>
              <a:buNone/>
            </a:pPr>
            <a:endParaRPr lang="zh-CN" altLang="en-US" sz="2400" dirty="0">
              <a:solidFill>
                <a:schemeClr val="tx1"/>
              </a:solidFill>
            </a:endParaRPr>
          </a:p>
          <a:p>
            <a:pPr>
              <a:buNone/>
            </a:pPr>
            <a:r>
              <a:rPr lang="zh-CN" altLang="en-US" sz="2400" dirty="0">
                <a:solidFill>
                  <a:schemeClr val="tx1"/>
                </a:solidFill>
              </a:rPr>
              <a:t>        结论：</a:t>
            </a:r>
            <a:r>
              <a:rPr lang="zh-CN" altLang="en-US" sz="2400" dirty="0">
                <a:solidFill>
                  <a:schemeClr val="tx1"/>
                </a:solidFill>
                <a:highlight>
                  <a:srgbClr val="FFFF00"/>
                </a:highlight>
              </a:rPr>
              <a:t>通货膨胀的产生主要是货币增加的结果</a:t>
            </a:r>
            <a:r>
              <a:rPr lang="zh-CN" altLang="en-US" sz="2400" dirty="0">
                <a:solidFill>
                  <a:schemeClr val="tx1"/>
                </a:solidFill>
              </a:rPr>
              <a:t>。</a:t>
            </a:r>
            <a:endParaRPr lang="zh-CN" altLang="en-US" sz="2400" dirty="0">
              <a:solidFill>
                <a:schemeClr val="tx1"/>
              </a:solidFill>
            </a:endParaRPr>
          </a:p>
        </p:txBody>
      </p:sp>
      <p:pic>
        <p:nvPicPr>
          <p:cNvPr id="55299" name="Picture 4"/>
          <p:cNvPicPr>
            <a:picLocks noChangeAspect="1"/>
          </p:cNvPicPr>
          <p:nvPr/>
        </p:nvPicPr>
        <p:blipFill>
          <a:blip r:embed="rId1"/>
          <a:stretch>
            <a:fillRect/>
          </a:stretch>
        </p:blipFill>
        <p:spPr>
          <a:xfrm>
            <a:off x="755650" y="549275"/>
            <a:ext cx="7272338" cy="2809875"/>
          </a:xfrm>
          <a:prstGeom prst="rect">
            <a:avLst/>
          </a:prstGeom>
          <a:noFill/>
          <a:ln w="9525">
            <a:noFill/>
          </a:ln>
        </p:spPr>
      </p:pic>
      <p:pic>
        <p:nvPicPr>
          <p:cNvPr id="55300" name="Picture 5"/>
          <p:cNvPicPr>
            <a:picLocks noChangeAspect="1"/>
          </p:cNvPicPr>
          <p:nvPr/>
        </p:nvPicPr>
        <p:blipFill>
          <a:blip r:embed="rId2"/>
          <a:stretch>
            <a:fillRect/>
          </a:stretch>
        </p:blipFill>
        <p:spPr>
          <a:xfrm>
            <a:off x="1835150" y="3429000"/>
            <a:ext cx="1076325" cy="72390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3"/>
          <p:cNvSpPr>
            <a:spLocks noGrp="1"/>
          </p:cNvSpPr>
          <p:nvPr>
            <p:ph type="body" idx="4294967295"/>
          </p:nvPr>
        </p:nvSpPr>
        <p:spPr>
          <a:xfrm>
            <a:off x="457200" y="1196975"/>
            <a:ext cx="8229600" cy="4929188"/>
          </a:xfrm>
        </p:spPr>
        <p:txBody>
          <a:bodyPr vert="horz" wrap="square" lIns="91440" tIns="45720" rIns="91440" bIns="45720" anchor="t" anchorCtr="0"/>
          <a:p>
            <a:pPr eaLnBrk="1" hangingPunct="1">
              <a:buNone/>
            </a:pPr>
            <a:r>
              <a:rPr lang="zh-CN" altLang="en-US" dirty="0"/>
              <a:t>五、通货膨胀的影响</a:t>
            </a:r>
            <a:endParaRPr lang="zh-CN" altLang="en-US" dirty="0"/>
          </a:p>
          <a:p>
            <a:pPr lvl="1" eaLnBrk="1" hangingPunct="1">
              <a:lnSpc>
                <a:spcPct val="150000"/>
              </a:lnSpc>
              <a:buNone/>
            </a:pPr>
            <a:r>
              <a:rPr lang="zh-CN" altLang="en-US" dirty="0"/>
              <a:t>（一）通货膨胀的惯性</a:t>
            </a:r>
            <a:endParaRPr lang="zh-CN" altLang="en-US" dirty="0"/>
          </a:p>
          <a:p>
            <a:pPr lvl="1" eaLnBrk="1" hangingPunct="1">
              <a:lnSpc>
                <a:spcPct val="150000"/>
              </a:lnSpc>
              <a:buNone/>
            </a:pPr>
            <a:r>
              <a:rPr lang="zh-CN" altLang="en-US" dirty="0"/>
              <a:t>（二）通货膨胀的后果</a:t>
            </a:r>
            <a:endParaRPr lang="zh-CN" altLang="en-US" dirty="0"/>
          </a:p>
          <a:p>
            <a:pPr lvl="2" eaLnBrk="1" hangingPunct="1">
              <a:lnSpc>
                <a:spcPct val="150000"/>
              </a:lnSpc>
              <a:buNone/>
            </a:pPr>
            <a:r>
              <a:rPr lang="en-US" altLang="zh-CN" dirty="0"/>
              <a:t>1</a:t>
            </a:r>
            <a:r>
              <a:rPr lang="zh-CN" altLang="en-US" dirty="0"/>
              <a:t>、社会成本：</a:t>
            </a:r>
            <a:endParaRPr lang="zh-CN" altLang="en-US" dirty="0"/>
          </a:p>
          <a:p>
            <a:pPr lvl="2" eaLnBrk="1" hangingPunct="1">
              <a:lnSpc>
                <a:spcPct val="150000"/>
              </a:lnSpc>
              <a:buNone/>
            </a:pPr>
            <a:r>
              <a:rPr lang="zh-CN" altLang="en-US" dirty="0"/>
              <a:t>（</a:t>
            </a:r>
            <a:r>
              <a:rPr lang="en-US" altLang="zh-CN" dirty="0"/>
              <a:t>1</a:t>
            </a:r>
            <a:r>
              <a:rPr lang="zh-CN" altLang="en-US" dirty="0"/>
              <a:t>）持有货币的“鞋底成本”；</a:t>
            </a:r>
            <a:endParaRPr lang="zh-CN" altLang="en-US" dirty="0"/>
          </a:p>
          <a:p>
            <a:pPr lvl="2" eaLnBrk="1" hangingPunct="1">
              <a:lnSpc>
                <a:spcPct val="150000"/>
              </a:lnSpc>
              <a:buNone/>
            </a:pPr>
            <a:r>
              <a:rPr lang="zh-CN" altLang="en-US" dirty="0"/>
              <a:t>（</a:t>
            </a:r>
            <a:r>
              <a:rPr lang="en-US" altLang="zh-CN" dirty="0"/>
              <a:t>2</a:t>
            </a:r>
            <a:r>
              <a:rPr lang="zh-CN" altLang="en-US" dirty="0"/>
              <a:t>）“菜单成本”；</a:t>
            </a:r>
            <a:endParaRPr lang="zh-CN" altLang="en-US" dirty="0"/>
          </a:p>
          <a:p>
            <a:pPr lvl="2" eaLnBrk="1" hangingPunct="1">
              <a:lnSpc>
                <a:spcPct val="150000"/>
              </a:lnSpc>
              <a:buNone/>
            </a:pPr>
            <a:r>
              <a:rPr lang="zh-CN" altLang="en-US" dirty="0"/>
              <a:t>（</a:t>
            </a:r>
            <a:r>
              <a:rPr lang="en-US" altLang="zh-CN" dirty="0"/>
              <a:t>3</a:t>
            </a:r>
            <a:r>
              <a:rPr lang="zh-CN" altLang="en-US" dirty="0"/>
              <a:t>）税收扭曲；</a:t>
            </a:r>
            <a:endParaRPr lang="zh-CN" altLang="en-US" dirty="0"/>
          </a:p>
          <a:p>
            <a:pPr lvl="2" eaLnBrk="1" hangingPunct="1">
              <a:lnSpc>
                <a:spcPct val="150000"/>
              </a:lnSpc>
              <a:buNone/>
            </a:pPr>
            <a:r>
              <a:rPr lang="zh-CN" altLang="en-US" dirty="0"/>
              <a:t>（</a:t>
            </a:r>
            <a:r>
              <a:rPr lang="en-US" altLang="zh-CN" dirty="0"/>
              <a:t>4</a:t>
            </a:r>
            <a:r>
              <a:rPr lang="zh-CN" altLang="en-US" dirty="0"/>
              <a:t>）价格体系的“噪音”</a:t>
            </a:r>
            <a:endParaRPr lang="zh-CN" altLang="en-US" dirty="0"/>
          </a:p>
          <a:p>
            <a:pPr lvl="2" eaLnBrk="1" hangingPunct="1">
              <a:buNone/>
            </a:pPr>
            <a:endParaRPr lang="zh-CN" altLang="en-US" dirty="0"/>
          </a:p>
          <a:p>
            <a:pPr lvl="1" eaLnBrk="1" hangingPunct="1"/>
            <a:endParaRPr lang="en-US" altLang="zh-CN" dirty="0"/>
          </a:p>
        </p:txBody>
      </p:sp>
      <p:sp>
        <p:nvSpPr>
          <p:cNvPr id="56323"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第二节 通货膨胀</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3"/>
          <p:cNvSpPr>
            <a:spLocks noGrp="1"/>
          </p:cNvSpPr>
          <p:nvPr>
            <p:ph type="body" idx="4294967295"/>
          </p:nvPr>
        </p:nvSpPr>
        <p:spPr>
          <a:xfrm>
            <a:off x="395288" y="765175"/>
            <a:ext cx="8229600" cy="5432425"/>
          </a:xfrm>
        </p:spPr>
        <p:txBody>
          <a:bodyPr vert="horz" wrap="square" lIns="91440" tIns="45720" rIns="91440" bIns="45720" anchor="t" anchorCtr="0"/>
          <a:p>
            <a:pPr lvl="2" eaLnBrk="1" hangingPunct="1">
              <a:buNone/>
            </a:pPr>
            <a:endParaRPr lang="en-US" altLang="zh-CN" dirty="0"/>
          </a:p>
          <a:p>
            <a:pPr lvl="2" eaLnBrk="1" hangingPunct="1">
              <a:buNone/>
            </a:pPr>
            <a:r>
              <a:rPr lang="en-US" altLang="zh-CN" dirty="0"/>
              <a:t>2</a:t>
            </a:r>
            <a:r>
              <a:rPr lang="zh-CN" altLang="en-US" dirty="0"/>
              <a:t>、经济影响</a:t>
            </a:r>
            <a:endParaRPr lang="zh-CN" altLang="en-US" dirty="0"/>
          </a:p>
          <a:p>
            <a:pPr lvl="2" eaLnBrk="1" hangingPunct="1">
              <a:lnSpc>
                <a:spcPct val="150000"/>
              </a:lnSpc>
              <a:buNone/>
            </a:pPr>
            <a:r>
              <a:rPr lang="zh-CN" altLang="en-US" dirty="0"/>
              <a:t>（</a:t>
            </a:r>
            <a:r>
              <a:rPr lang="en-US" altLang="zh-CN" dirty="0"/>
              <a:t>1</a:t>
            </a:r>
            <a:r>
              <a:rPr lang="zh-CN" altLang="en-US" dirty="0"/>
              <a:t>）</a:t>
            </a:r>
            <a:r>
              <a:rPr lang="zh-CN" altLang="en-US" b="1" dirty="0"/>
              <a:t>对收入的影响</a:t>
            </a:r>
            <a:endParaRPr lang="zh-CN" altLang="en-US" dirty="0"/>
          </a:p>
          <a:p>
            <a:pPr lvl="3" eaLnBrk="1" hangingPunct="1">
              <a:lnSpc>
                <a:spcPct val="150000"/>
              </a:lnSpc>
              <a:buNone/>
            </a:pPr>
            <a:r>
              <a:rPr lang="zh-CN" altLang="en-US" sz="2400" dirty="0">
                <a:latin typeface="宋体" panose="02010600030101010101" pitchFamily="2" charset="-122"/>
              </a:rPr>
              <a:t>  实际收入不变：名义收入增长率 </a:t>
            </a:r>
            <a:r>
              <a:rPr lang="en-US" altLang="zh-CN" sz="2400" dirty="0">
                <a:latin typeface="宋体" panose="02010600030101010101" pitchFamily="2" charset="-122"/>
              </a:rPr>
              <a:t>= </a:t>
            </a:r>
            <a:r>
              <a:rPr lang="zh-CN" altLang="en-US" sz="2400" dirty="0">
                <a:latin typeface="宋体" panose="02010600030101010101" pitchFamily="2" charset="-122"/>
              </a:rPr>
              <a:t>通货膨胀率  </a:t>
            </a:r>
            <a:endParaRPr lang="zh-CN" altLang="en-US" sz="2400" dirty="0">
              <a:latin typeface="宋体" panose="02010600030101010101" pitchFamily="2" charset="-122"/>
            </a:endParaRPr>
          </a:p>
          <a:p>
            <a:pPr eaLnBrk="1" hangingPunct="1">
              <a:lnSpc>
                <a:spcPct val="150000"/>
              </a:lnSpc>
              <a:buNone/>
            </a:pPr>
            <a:r>
              <a:rPr lang="zh-CN" altLang="en-US" sz="2400" b="0" dirty="0">
                <a:solidFill>
                  <a:schemeClr val="tx1"/>
                </a:solidFill>
                <a:latin typeface="宋体" panose="02010600030101010101" pitchFamily="2" charset="-122"/>
              </a:rPr>
              <a:t>         </a:t>
            </a:r>
            <a:r>
              <a:rPr lang="zh-CN" altLang="en-US" sz="2400" dirty="0">
                <a:solidFill>
                  <a:schemeClr val="accent2"/>
                </a:solidFill>
                <a:latin typeface="宋体" panose="02010600030101010101" pitchFamily="2" charset="-122"/>
              </a:rPr>
              <a:t>  实际收入减少：名义收入增长率＜ 通货膨胀率</a:t>
            </a:r>
            <a:endParaRPr lang="zh-CN" altLang="en-US" sz="2400" dirty="0">
              <a:solidFill>
                <a:schemeClr val="accent2"/>
              </a:solidFill>
              <a:latin typeface="宋体" panose="02010600030101010101" pitchFamily="2" charset="-122"/>
            </a:endParaRPr>
          </a:p>
          <a:p>
            <a:pPr eaLnBrk="1" hangingPunct="1">
              <a:lnSpc>
                <a:spcPct val="150000"/>
              </a:lnSpc>
              <a:buNone/>
            </a:pPr>
            <a:r>
              <a:rPr lang="zh-CN" altLang="en-US" sz="2400" b="0" dirty="0">
                <a:solidFill>
                  <a:schemeClr val="tx1"/>
                </a:solidFill>
                <a:latin typeface="宋体" panose="02010600030101010101" pitchFamily="2" charset="-122"/>
              </a:rPr>
              <a:t>           实际收入增加：名义收入增长率＞ 通货膨胀率</a:t>
            </a:r>
            <a:r>
              <a:rPr lang="zh-CN" altLang="en-US" sz="2000" b="0" dirty="0">
                <a:solidFill>
                  <a:schemeClr val="tx1"/>
                </a:solidFill>
                <a:latin typeface="宋体" panose="02010600030101010101" pitchFamily="2" charset="-122"/>
              </a:rPr>
              <a:t> </a:t>
            </a:r>
            <a:endParaRPr lang="zh-CN" altLang="en-US" sz="2000" b="0" dirty="0">
              <a:solidFill>
                <a:schemeClr val="tx1"/>
              </a:solidFill>
              <a:latin typeface="宋体" panose="02010600030101010101" pitchFamily="2" charset="-122"/>
            </a:endParaRPr>
          </a:p>
          <a:p>
            <a:pPr lvl="3" eaLnBrk="1" hangingPunct="1">
              <a:lnSpc>
                <a:spcPct val="150000"/>
              </a:lnSpc>
              <a:buNone/>
            </a:pPr>
            <a:endParaRPr lang="zh-CN" altLang="en-US" dirty="0">
              <a:latin typeface="宋体" panose="02010600030101010101" pitchFamily="2" charset="-122"/>
            </a:endParaRPr>
          </a:p>
          <a:p>
            <a:pPr lvl="3" eaLnBrk="1" hangingPunct="1">
              <a:lnSpc>
                <a:spcPct val="150000"/>
              </a:lnSpc>
              <a:buNone/>
            </a:pPr>
            <a:r>
              <a:rPr lang="zh-CN" altLang="en-US" sz="2400" dirty="0">
                <a:latin typeface="宋体" panose="02010600030101010101" pitchFamily="2" charset="-122"/>
              </a:rPr>
              <a:t>①</a:t>
            </a:r>
            <a:r>
              <a:rPr lang="zh-CN" altLang="en-US" sz="2400" dirty="0"/>
              <a:t>固定收入群体和非固定收入群体；</a:t>
            </a:r>
            <a:endParaRPr lang="zh-CN" altLang="en-US" sz="2400" dirty="0"/>
          </a:p>
          <a:p>
            <a:pPr lvl="3" eaLnBrk="1" hangingPunct="1">
              <a:lnSpc>
                <a:spcPct val="150000"/>
              </a:lnSpc>
              <a:buNone/>
            </a:pPr>
            <a:r>
              <a:rPr lang="zh-CN" altLang="en-US" sz="2400" dirty="0">
                <a:latin typeface="宋体" panose="02010600030101010101" pitchFamily="2" charset="-122"/>
              </a:rPr>
              <a:t>②</a:t>
            </a:r>
            <a:r>
              <a:rPr lang="zh-CN" altLang="en-US" sz="2400" dirty="0"/>
              <a:t>债权人和债务人；</a:t>
            </a:r>
            <a:endParaRPr lang="zh-CN" altLang="en-US" sz="2400" dirty="0"/>
          </a:p>
          <a:p>
            <a:pPr lvl="3" eaLnBrk="1" hangingPunct="1">
              <a:buNone/>
            </a:pPr>
            <a:r>
              <a:rPr lang="zh-CN" altLang="en-US" dirty="0"/>
              <a:t>         </a:t>
            </a:r>
            <a:endParaRPr lang="zh-CN" altLang="en-US" dirty="0"/>
          </a:p>
          <a:p>
            <a:pPr eaLnBrk="1" hangingPunct="1"/>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3"/>
          <p:cNvSpPr>
            <a:spLocks noGrp="1"/>
          </p:cNvSpPr>
          <p:nvPr>
            <p:ph type="body" idx="4294967295"/>
          </p:nvPr>
        </p:nvSpPr>
        <p:spPr>
          <a:xfrm>
            <a:off x="0" y="260350"/>
            <a:ext cx="8697913" cy="5865813"/>
          </a:xfrm>
        </p:spPr>
        <p:txBody>
          <a:bodyPr vert="horz" wrap="square" lIns="91440" tIns="45720" rIns="91440" bIns="45720" anchor="t" anchorCtr="0"/>
          <a:p>
            <a:pPr lvl="2" eaLnBrk="1" hangingPunct="1">
              <a:buNone/>
            </a:pPr>
            <a:endParaRPr lang="zh-CN" altLang="en-US" dirty="0">
              <a:latin typeface="宋体" panose="02010600030101010101" pitchFamily="2" charset="-122"/>
            </a:endParaRPr>
          </a:p>
          <a:p>
            <a:pPr lvl="2" eaLnBrk="1" hangingPunct="1">
              <a:buNone/>
            </a:pPr>
            <a:r>
              <a:rPr lang="en-US" altLang="zh-CN" b="1" dirty="0"/>
              <a:t>(2)</a:t>
            </a:r>
            <a:r>
              <a:rPr lang="zh-CN" altLang="en-US" b="1" dirty="0"/>
              <a:t>对财富分配的影响</a:t>
            </a:r>
            <a:endParaRPr lang="zh-CN" altLang="en-US" b="1" dirty="0"/>
          </a:p>
          <a:p>
            <a:pPr lvl="3" eaLnBrk="1" hangingPunct="1">
              <a:buNone/>
            </a:pPr>
            <a:endParaRPr lang="zh-CN" altLang="en-US" dirty="0"/>
          </a:p>
          <a:p>
            <a:pPr eaLnBrk="1" hangingPunct="1"/>
            <a:endParaRPr lang="en-US" altLang="zh-CN" dirty="0"/>
          </a:p>
        </p:txBody>
      </p:sp>
      <p:sp>
        <p:nvSpPr>
          <p:cNvPr id="58371" name="Rectangle 4"/>
          <p:cNvSpPr/>
          <p:nvPr/>
        </p:nvSpPr>
        <p:spPr>
          <a:xfrm>
            <a:off x="611188" y="1268413"/>
            <a:ext cx="8532812" cy="1139825"/>
          </a:xfrm>
          <a:prstGeom prst="rect">
            <a:avLst/>
          </a:prstGeom>
          <a:noFill/>
          <a:ln w="9525">
            <a:noFill/>
          </a:ln>
        </p:spPr>
        <p:txBody>
          <a:bodyPr>
            <a:spAutoFit/>
          </a:bodyPr>
          <a:p>
            <a:pPr>
              <a:lnSpc>
                <a:spcPct val="80000"/>
              </a:lnSpc>
              <a:spcBef>
                <a:spcPct val="50000"/>
              </a:spcBef>
            </a:pPr>
            <a:r>
              <a:rPr lang="zh-CN" altLang="en-US" sz="2000" dirty="0">
                <a:solidFill>
                  <a:schemeClr val="accent2"/>
                </a:solidFill>
                <a:latin typeface="Times New Roman" panose="02020603050405020304" pitchFamily="18" charset="0"/>
              </a:rPr>
              <a:t>实物资产：名义价格随通货膨胀同步提高，实际价值不变</a:t>
            </a:r>
            <a:endParaRPr lang="zh-CN" altLang="en-US" sz="2000" dirty="0">
              <a:solidFill>
                <a:schemeClr val="accent2"/>
              </a:solidFill>
              <a:latin typeface="Times New Roman" panose="02020603050405020304" pitchFamily="18" charset="0"/>
            </a:endParaRPr>
          </a:p>
          <a:p>
            <a:pPr>
              <a:lnSpc>
                <a:spcPct val="80000"/>
              </a:lnSpc>
              <a:spcBef>
                <a:spcPct val="50000"/>
              </a:spcBef>
            </a:pPr>
            <a:r>
              <a:rPr lang="zh-CN" altLang="en-US" sz="2000" dirty="0">
                <a:solidFill>
                  <a:schemeClr val="accent2"/>
                </a:solidFill>
                <a:latin typeface="Times New Roman" panose="02020603050405020304" pitchFamily="18" charset="0"/>
              </a:rPr>
              <a:t>货币资产：名义价格不变，实际价值随通货膨胀降低</a:t>
            </a:r>
            <a:endParaRPr lang="zh-CN" altLang="en-US" sz="2000" dirty="0">
              <a:solidFill>
                <a:schemeClr val="accent2"/>
              </a:solidFill>
              <a:latin typeface="Times New Roman" panose="02020603050405020304" pitchFamily="18" charset="0"/>
            </a:endParaRPr>
          </a:p>
          <a:p>
            <a:pPr>
              <a:lnSpc>
                <a:spcPct val="80000"/>
              </a:lnSpc>
              <a:spcBef>
                <a:spcPct val="50000"/>
              </a:spcBef>
            </a:pPr>
            <a:r>
              <a:rPr lang="zh-CN" altLang="en-US" sz="2000" dirty="0">
                <a:solidFill>
                  <a:schemeClr val="accent2"/>
                </a:solidFill>
                <a:latin typeface="Times New Roman" panose="02020603050405020304" pitchFamily="18" charset="0"/>
              </a:rPr>
              <a:t>负资产（负债）：名义价格不变，实际价值随通货膨胀降低</a:t>
            </a:r>
            <a:endParaRPr lang="zh-CN" altLang="en-US" sz="2000" dirty="0">
              <a:solidFill>
                <a:schemeClr val="accent2"/>
              </a:solidFill>
              <a:latin typeface="Times New Roman" panose="02020603050405020304" pitchFamily="18" charset="0"/>
            </a:endParaRPr>
          </a:p>
        </p:txBody>
      </p:sp>
      <p:graphicFrame>
        <p:nvGraphicFramePr>
          <p:cNvPr id="77862" name="Group 38"/>
          <p:cNvGraphicFramePr>
            <a:graphicFrameLocks noGrp="1"/>
          </p:cNvGraphicFramePr>
          <p:nvPr/>
        </p:nvGraphicFramePr>
        <p:xfrm>
          <a:off x="0" y="2708275"/>
          <a:ext cx="4500563" cy="3529013"/>
        </p:xfrm>
        <a:graphic>
          <a:graphicData uri="http://schemas.openxmlformats.org/drawingml/2006/table">
            <a:tbl>
              <a:tblPr/>
              <a:tblGrid>
                <a:gridCol w="1052513"/>
                <a:gridCol w="1160462"/>
                <a:gridCol w="1201738"/>
                <a:gridCol w="1085850"/>
              </a:tblGrid>
              <a:tr h="548511">
                <a:tc grid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通胀（</a:t>
                      </a: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100%</a:t>
                      </a: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）前的财产净值</a:t>
                      </a: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a:t>
                      </a: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单位：元</a:t>
                      </a: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a:t>
                      </a:r>
                      <a:r>
                        <a:rPr kumimoji="0" lang="en-US" altLang="zh-CN" sz="15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 </a:t>
                      </a:r>
                      <a:endParaRPr kumimoji="0" lang="en-US" altLang="zh-CN" sz="15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117093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         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项目</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负财产净值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中财产净值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高财产净值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89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货币资产</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实物资产</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债    务</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财产净值</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2900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3500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-500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1000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14000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10000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5000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30000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70000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15000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85000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77865" name="Group 41"/>
          <p:cNvGraphicFramePr>
            <a:graphicFrameLocks noGrp="1"/>
          </p:cNvGraphicFramePr>
          <p:nvPr/>
        </p:nvGraphicFramePr>
        <p:xfrm>
          <a:off x="4572000" y="2708275"/>
          <a:ext cx="4321175" cy="3529013"/>
        </p:xfrm>
        <a:graphic>
          <a:graphicData uri="http://schemas.openxmlformats.org/drawingml/2006/table">
            <a:tbl>
              <a:tblPr/>
              <a:tblGrid>
                <a:gridCol w="1008063"/>
                <a:gridCol w="1079500"/>
                <a:gridCol w="1081087"/>
                <a:gridCol w="1152525"/>
              </a:tblGrid>
              <a:tr h="532949">
                <a:tc grid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通胀（</a:t>
                      </a: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100%</a:t>
                      </a:r>
                      <a:r>
                        <a:rPr kumimoji="0" lang="zh-CN" altLang="en-US"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）后的财产净值</a:t>
                      </a: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a:t>
                      </a:r>
                      <a:r>
                        <a:rPr kumimoji="0" lang="zh-CN" altLang="en-US"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单位：元</a:t>
                      </a: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1142669">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        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项目</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负财产净值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中财产净值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高财产净值</a:t>
                      </a:r>
                      <a:endParaRPr kumimoji="0" lang="zh-CN" altLang="en-US" sz="14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5277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货币资产</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实物资产</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债    务</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财产净值</a:t>
                      </a:r>
                      <a:endParaRPr kumimoji="0" lang="zh-CN" altLang="en-US"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50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2900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1750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1200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500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14000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5000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9500</a:t>
                      </a:r>
                      <a:endParaRPr kumimoji="0" lang="en-US" altLang="zh-CN" sz="1600" b="1"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15000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70000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7500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rPr>
                        <a:t>77500</a:t>
                      </a:r>
                      <a:endParaRPr kumimoji="0" lang="en-US" altLang="zh-CN" sz="1600" b="1" i="0" u="none" strike="noStrike" cap="none" normalizeH="0" baseline="0" dirty="0" smtClean="0">
                        <a:ln>
                          <a:noFill/>
                        </a:ln>
                        <a:solidFill>
                          <a:srgbClr val="CC0000"/>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44035" name="内容占位符 2"/>
          <p:cNvSpPr>
            <a:spLocks noGrp="1"/>
          </p:cNvSpPr>
          <p:nvPr>
            <p:ph idx="1"/>
          </p:nvPr>
        </p:nvSpPr>
        <p:spPr/>
        <p:txBody>
          <a:bodyPr vert="horz" wrap="square" lIns="91440" tIns="45720" rIns="91440" bIns="45720" anchor="t" anchorCtr="0"/>
          <a:p>
            <a:pPr eaLnBrk="1" hangingPunct="1"/>
            <a:endParaRPr lang="zh-CN" altLang="en-US" sz="1000" b="0" dirty="0">
              <a:solidFill>
                <a:schemeClr val="tx1"/>
              </a:solidFill>
            </a:endParaRPr>
          </a:p>
          <a:p>
            <a:pPr eaLnBrk="1" hangingPunct="1"/>
            <a:r>
              <a:rPr lang="zh-CN" altLang="en-US" b="0" dirty="0">
                <a:solidFill>
                  <a:schemeClr val="tx1"/>
                </a:solidFill>
              </a:rPr>
              <a:t>就业者</a:t>
            </a:r>
            <a:r>
              <a:rPr lang="en-US" altLang="zh-CN" b="0" dirty="0">
                <a:solidFill>
                  <a:schemeClr val="tx1"/>
                </a:solidFill>
              </a:rPr>
              <a:t>VS</a:t>
            </a:r>
            <a:r>
              <a:rPr lang="zh-CN" altLang="en-US" b="0" dirty="0">
                <a:solidFill>
                  <a:schemeClr val="tx1"/>
                </a:solidFill>
              </a:rPr>
              <a:t>失业者</a:t>
            </a:r>
            <a:r>
              <a:rPr lang="en-US" altLang="zh-CN" b="0" dirty="0">
                <a:solidFill>
                  <a:schemeClr val="tx1"/>
                </a:solidFill>
              </a:rPr>
              <a:t>VS</a:t>
            </a:r>
            <a:r>
              <a:rPr lang="zh-CN" altLang="en-US" b="0" dirty="0">
                <a:solidFill>
                  <a:schemeClr val="tx1"/>
                </a:solidFill>
              </a:rPr>
              <a:t>非劳动力</a:t>
            </a:r>
            <a:endParaRPr lang="en-US" altLang="zh-CN" b="0" dirty="0">
              <a:solidFill>
                <a:schemeClr val="tx1"/>
              </a:solidFill>
            </a:endParaRPr>
          </a:p>
          <a:p>
            <a:pPr eaLnBrk="1" hangingPunct="1"/>
            <a:endParaRPr lang="en-US" altLang="zh-CN" sz="1200" b="0" dirty="0">
              <a:solidFill>
                <a:schemeClr val="tx1"/>
              </a:solidFill>
            </a:endParaRPr>
          </a:p>
          <a:p>
            <a:pPr eaLnBrk="1" hangingPunct="1"/>
            <a:r>
              <a:rPr lang="zh-CN" altLang="en-US" b="0" dirty="0">
                <a:solidFill>
                  <a:schemeClr val="tx1"/>
                </a:solidFill>
              </a:rPr>
              <a:t>就业者</a:t>
            </a:r>
            <a:endParaRPr lang="en-US" altLang="zh-CN" b="0" dirty="0">
              <a:solidFill>
                <a:schemeClr val="tx1"/>
              </a:solidFill>
            </a:endParaRPr>
          </a:p>
          <a:p>
            <a:pPr lvl="1" eaLnBrk="1" hangingPunct="1">
              <a:lnSpc>
                <a:spcPct val="125000"/>
              </a:lnSpc>
            </a:pPr>
            <a:r>
              <a:rPr lang="zh-CN" altLang="en-US" dirty="0"/>
              <a:t>只要被调查者在调查前一周内符合一下任意一种情况，就认为该被调查者属于就业人口：</a:t>
            </a:r>
            <a:endParaRPr lang="en-US" altLang="zh-CN" dirty="0"/>
          </a:p>
          <a:p>
            <a:pPr lvl="1" eaLnBrk="1" hangingPunct="1">
              <a:lnSpc>
                <a:spcPct val="125000"/>
              </a:lnSpc>
              <a:buFont typeface="黑体" panose="02010609060101010101" pitchFamily="49" charset="-122"/>
              <a:buAutoNum type="circleNumDbPlain"/>
            </a:pPr>
            <a:r>
              <a:rPr lang="zh-CN" altLang="en-US" dirty="0"/>
              <a:t>至少有偿劳动</a:t>
            </a:r>
            <a:r>
              <a:rPr lang="en-US" altLang="zh-CN" dirty="0"/>
              <a:t>1</a:t>
            </a:r>
            <a:r>
              <a:rPr lang="zh-CN" altLang="en-US" dirty="0"/>
              <a:t>小时，或者为其家族企业无偿劳动多于</a:t>
            </a:r>
            <a:r>
              <a:rPr lang="en-US" altLang="zh-CN" dirty="0"/>
              <a:t>15</a:t>
            </a:r>
            <a:r>
              <a:rPr lang="zh-CN" altLang="en-US" dirty="0"/>
              <a:t>小时；</a:t>
            </a:r>
            <a:endParaRPr lang="en-US" altLang="zh-CN" dirty="0"/>
          </a:p>
          <a:p>
            <a:pPr lvl="1" eaLnBrk="1" hangingPunct="1">
              <a:lnSpc>
                <a:spcPct val="125000"/>
              </a:lnSpc>
              <a:buFont typeface="黑体" panose="02010609060101010101" pitchFamily="49" charset="-122"/>
              <a:buAutoNum type="circleNumDbPlain"/>
            </a:pPr>
            <a:r>
              <a:rPr lang="zh-CN" altLang="en-US" dirty="0"/>
              <a:t>虽然不工作，但只是临时离开工作岗位或企业。</a:t>
            </a:r>
            <a:endParaRPr lang="en-US" altLang="zh-CN" dirty="0"/>
          </a:p>
          <a:p>
            <a:pPr eaLnBrk="1" hangingPunct="1">
              <a:buAutoNum type="circleNumDbPlain"/>
            </a:pPr>
            <a:endParaRPr lang="zh-CN" altLang="en-US" b="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5">
                                            <p:txEl>
                                              <p:charRg st="17" end="21"/>
                                            </p:txEl>
                                          </p:spTgt>
                                        </p:tgtEl>
                                        <p:attrNameLst>
                                          <p:attrName>style.visibility</p:attrName>
                                        </p:attrNameLst>
                                      </p:cBhvr>
                                      <p:to>
                                        <p:strVal val="visible"/>
                                      </p:to>
                                    </p:set>
                                    <p:anim calcmode="lin" valueType="num">
                                      <p:cBhvr additive="base">
                                        <p:cTn id="7" dur="500" fill="hold"/>
                                        <p:tgtEl>
                                          <p:spTgt spid="44035">
                                            <p:txEl>
                                              <p:charRg st="17" end="2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charRg st="17" end="2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5">
                                            <p:txEl>
                                              <p:charRg st="21" end="61"/>
                                            </p:txEl>
                                          </p:spTgt>
                                        </p:tgtEl>
                                        <p:attrNameLst>
                                          <p:attrName>style.visibility</p:attrName>
                                        </p:attrNameLst>
                                      </p:cBhvr>
                                      <p:to>
                                        <p:strVal val="visible"/>
                                      </p:to>
                                    </p:set>
                                    <p:anim calcmode="lin" valueType="num">
                                      <p:cBhvr additive="base">
                                        <p:cTn id="13" dur="500" fill="hold"/>
                                        <p:tgtEl>
                                          <p:spTgt spid="44035">
                                            <p:txEl>
                                              <p:charRg st="21" end="6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charRg st="21" end="6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4035">
                                            <p:txEl>
                                              <p:charRg st="61" end="91"/>
                                            </p:txEl>
                                          </p:spTgt>
                                        </p:tgtEl>
                                        <p:attrNameLst>
                                          <p:attrName>style.visibility</p:attrName>
                                        </p:attrNameLst>
                                      </p:cBhvr>
                                      <p:to>
                                        <p:strVal val="visible"/>
                                      </p:to>
                                    </p:set>
                                    <p:anim calcmode="lin" valueType="num">
                                      <p:cBhvr additive="base">
                                        <p:cTn id="17" dur="500" fill="hold"/>
                                        <p:tgtEl>
                                          <p:spTgt spid="44035">
                                            <p:txEl>
                                              <p:charRg st="61" end="9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4035">
                                            <p:txEl>
                                              <p:charRg st="61" end="9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4035">
                                            <p:txEl>
                                              <p:charRg st="91" end="113"/>
                                            </p:txEl>
                                          </p:spTgt>
                                        </p:tgtEl>
                                        <p:attrNameLst>
                                          <p:attrName>style.visibility</p:attrName>
                                        </p:attrNameLst>
                                      </p:cBhvr>
                                      <p:to>
                                        <p:strVal val="visible"/>
                                      </p:to>
                                    </p:set>
                                    <p:anim calcmode="lin" valueType="num">
                                      <p:cBhvr additive="base">
                                        <p:cTn id="21" dur="500" fill="hold"/>
                                        <p:tgtEl>
                                          <p:spTgt spid="44035">
                                            <p:txEl>
                                              <p:charRg st="91" end="1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4035">
                                            <p:txEl>
                                              <p:charRg st="91" end="1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4"/>
          <p:cNvSpPr/>
          <p:nvPr/>
        </p:nvSpPr>
        <p:spPr>
          <a:xfrm>
            <a:off x="250825" y="404813"/>
            <a:ext cx="8893175" cy="5989637"/>
          </a:xfrm>
          <a:prstGeom prst="rect">
            <a:avLst/>
          </a:prstGeom>
          <a:noFill/>
          <a:ln w="9525">
            <a:noFill/>
          </a:ln>
        </p:spPr>
        <p:txBody>
          <a:bodyPr>
            <a:spAutoFit/>
          </a:bodyPr>
          <a:p>
            <a:pPr marL="0" lvl="3" indent="0" eaLnBrk="1" hangingPunct="1">
              <a:lnSpc>
                <a:spcPct val="80000"/>
              </a:lnSpc>
              <a:spcBef>
                <a:spcPct val="50000"/>
              </a:spcBef>
            </a:pPr>
            <a:r>
              <a:rPr lang="zh-CN" altLang="en-US" sz="2400" dirty="0">
                <a:latin typeface="Arial" panose="020B0604020202020204" pitchFamily="34" charset="0"/>
              </a:rPr>
              <a:t>（</a:t>
            </a:r>
            <a:r>
              <a:rPr lang="en-US" altLang="zh-CN" sz="2400" dirty="0">
                <a:latin typeface="Arial" panose="020B0604020202020204" pitchFamily="34" charset="0"/>
              </a:rPr>
              <a:t>3</a:t>
            </a:r>
            <a:r>
              <a:rPr lang="zh-CN" altLang="en-US" sz="2400" dirty="0">
                <a:latin typeface="Arial" panose="020B0604020202020204" pitchFamily="34" charset="0"/>
              </a:rPr>
              <a:t>）对产出的影响：</a:t>
            </a:r>
            <a:endParaRPr lang="zh-CN" altLang="en-US" sz="2400" dirty="0">
              <a:latin typeface="Arial" panose="020B0604020202020204" pitchFamily="34" charset="0"/>
            </a:endParaRPr>
          </a:p>
          <a:p>
            <a:pPr>
              <a:lnSpc>
                <a:spcPct val="80000"/>
              </a:lnSpc>
              <a:spcBef>
                <a:spcPct val="50000"/>
              </a:spcBef>
            </a:pPr>
            <a:r>
              <a:rPr lang="zh-CN" altLang="en-US" sz="2000" b="0" dirty="0">
                <a:latin typeface="宋体" panose="02010600030101010101" pitchFamily="2" charset="-122"/>
              </a:rPr>
              <a:t>①</a:t>
            </a:r>
            <a:r>
              <a:rPr lang="zh-CN" altLang="en-US" sz="2000" b="0" dirty="0">
                <a:latin typeface="Times New Roman" panose="02020603050405020304" pitchFamily="18" charset="0"/>
              </a:rPr>
              <a:t>在存在闲置资源、通货膨胀未被预期且较温和的情况下：</a:t>
            </a:r>
            <a:r>
              <a:rPr lang="zh-CN" altLang="en-US" sz="2000" dirty="0">
                <a:latin typeface="Times New Roman" panose="02020603050405020304" pitchFamily="18" charset="0"/>
              </a:rPr>
              <a:t>产出增加</a:t>
            </a:r>
            <a:endParaRPr lang="zh-CN" altLang="en-US" sz="200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r>
              <a:rPr lang="zh-CN" altLang="en-US" sz="2000" b="0" dirty="0">
                <a:latin typeface="宋体" panose="02010600030101010101" pitchFamily="2" charset="-122"/>
              </a:rPr>
              <a:t>②</a:t>
            </a:r>
            <a:r>
              <a:rPr lang="zh-CN" altLang="en-US" sz="2000" b="0" dirty="0">
                <a:latin typeface="Times New Roman" panose="02020603050405020304" pitchFamily="18" charset="0"/>
              </a:rPr>
              <a:t>在不存在闲置资源或通货膨胀已被预期的情况下：</a:t>
            </a:r>
            <a:r>
              <a:rPr lang="zh-CN" altLang="en-US" sz="2000" dirty="0">
                <a:latin typeface="Times New Roman" panose="02020603050405020304" pitchFamily="18" charset="0"/>
              </a:rPr>
              <a:t>产出不变</a:t>
            </a:r>
            <a:endParaRPr lang="zh-CN" altLang="en-US" sz="200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Times New Roman" panose="02020603050405020304" pitchFamily="18" charset="0"/>
            </a:endParaRPr>
          </a:p>
          <a:p>
            <a:pPr>
              <a:lnSpc>
                <a:spcPct val="80000"/>
              </a:lnSpc>
              <a:spcBef>
                <a:spcPct val="50000"/>
              </a:spcBef>
            </a:pPr>
            <a:endParaRPr lang="zh-CN" altLang="en-US" sz="2000" b="0" dirty="0">
              <a:latin typeface="宋体" panose="02010600030101010101" pitchFamily="2" charset="-122"/>
            </a:endParaRPr>
          </a:p>
          <a:p>
            <a:pPr>
              <a:lnSpc>
                <a:spcPct val="80000"/>
              </a:lnSpc>
              <a:spcBef>
                <a:spcPct val="50000"/>
              </a:spcBef>
            </a:pPr>
            <a:r>
              <a:rPr lang="zh-CN" altLang="en-US" sz="2000" b="0" dirty="0">
                <a:latin typeface="宋体" panose="02010600030101010101" pitchFamily="2" charset="-122"/>
              </a:rPr>
              <a:t>③</a:t>
            </a:r>
            <a:r>
              <a:rPr lang="zh-CN" altLang="en-US" sz="2000" b="0" dirty="0">
                <a:latin typeface="Times New Roman" panose="02020603050405020304" pitchFamily="18" charset="0"/>
              </a:rPr>
              <a:t>在严重或恶性通货膨胀情况下：</a:t>
            </a:r>
            <a:r>
              <a:rPr lang="zh-CN" altLang="en-US" sz="2000" dirty="0">
                <a:latin typeface="Times New Roman" panose="02020603050405020304" pitchFamily="18" charset="0"/>
              </a:rPr>
              <a:t>产出减少</a:t>
            </a:r>
            <a:endParaRPr lang="zh-CN" altLang="en-US" sz="2000" dirty="0">
              <a:latin typeface="Times New Roman" panose="02020603050405020304" pitchFamily="18" charset="0"/>
            </a:endParaRPr>
          </a:p>
        </p:txBody>
      </p:sp>
      <p:pic>
        <p:nvPicPr>
          <p:cNvPr id="59395" name="Picture 5"/>
          <p:cNvPicPr>
            <a:picLocks noChangeAspect="1"/>
          </p:cNvPicPr>
          <p:nvPr/>
        </p:nvPicPr>
        <p:blipFill>
          <a:blip r:embed="rId1"/>
          <a:stretch>
            <a:fillRect/>
          </a:stretch>
        </p:blipFill>
        <p:spPr>
          <a:xfrm>
            <a:off x="2411413" y="1125538"/>
            <a:ext cx="3505200" cy="1943100"/>
          </a:xfrm>
          <a:prstGeom prst="rect">
            <a:avLst/>
          </a:prstGeom>
          <a:noFill/>
          <a:ln w="9525">
            <a:noFill/>
          </a:ln>
        </p:spPr>
      </p:pic>
      <p:pic>
        <p:nvPicPr>
          <p:cNvPr id="59396" name="Picture 6"/>
          <p:cNvPicPr>
            <a:picLocks noChangeAspect="1"/>
          </p:cNvPicPr>
          <p:nvPr/>
        </p:nvPicPr>
        <p:blipFill>
          <a:blip r:embed="rId2"/>
          <a:stretch>
            <a:fillRect/>
          </a:stretch>
        </p:blipFill>
        <p:spPr>
          <a:xfrm>
            <a:off x="2484438" y="3573463"/>
            <a:ext cx="3505200" cy="214312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ph idx="1"/>
          </p:nvPr>
        </p:nvSpPr>
        <p:spPr>
          <a:xfrm>
            <a:off x="0" y="1341438"/>
            <a:ext cx="7164388" cy="4784725"/>
          </a:xfrm>
        </p:spPr>
        <p:txBody>
          <a:bodyPr vert="horz" wrap="square" lIns="91440" tIns="45720" rIns="91440" bIns="45720" anchor="t" anchorCtr="0"/>
          <a:p>
            <a:pPr eaLnBrk="1" hangingPunct="1">
              <a:buNone/>
            </a:pPr>
            <a:r>
              <a:rPr lang="zh-CN" altLang="en-US" dirty="0"/>
              <a:t>    六、菲利普斯曲线</a:t>
            </a:r>
            <a:endParaRPr lang="zh-CN" altLang="en-US" dirty="0"/>
          </a:p>
          <a:p>
            <a:pPr lvl="1" eaLnBrk="1" hangingPunct="1">
              <a:buNone/>
            </a:pPr>
            <a:r>
              <a:rPr lang="zh-CN" altLang="en-US" dirty="0"/>
              <a:t>（一）失业、通货膨胀与菲利普斯曲线</a:t>
            </a:r>
            <a:endParaRPr lang="zh-CN" altLang="en-US" dirty="0"/>
          </a:p>
        </p:txBody>
      </p:sp>
      <p:graphicFrame>
        <p:nvGraphicFramePr>
          <p:cNvPr id="6146" name="Object 6"/>
          <p:cNvGraphicFramePr/>
          <p:nvPr/>
        </p:nvGraphicFramePr>
        <p:xfrm>
          <a:off x="6643688" y="3984625"/>
          <a:ext cx="352425" cy="307975"/>
        </p:xfrm>
        <a:graphic>
          <a:graphicData uri="http://schemas.openxmlformats.org/presentationml/2006/ole">
            <mc:AlternateContent xmlns:mc="http://schemas.openxmlformats.org/markup-compatibility/2006">
              <mc:Choice xmlns:v="urn:schemas-microsoft-com:vml" Requires="v">
                <p:oleObj spid="_x0000_s3086" name="" r:id="rId1" imgW="202565" imgH="177800" progId="Equation.DSMT4">
                  <p:embed/>
                </p:oleObj>
              </mc:Choice>
              <mc:Fallback>
                <p:oleObj name="" r:id="rId1" imgW="202565" imgH="177800" progId="Equation.DSMT4">
                  <p:embed/>
                  <p:pic>
                    <p:nvPicPr>
                      <p:cNvPr id="0" name="图片 3085"/>
                      <p:cNvPicPr/>
                      <p:nvPr/>
                    </p:nvPicPr>
                    <p:blipFill>
                      <a:blip r:embed="rId2"/>
                      <a:stretch>
                        <a:fillRect/>
                      </a:stretch>
                    </p:blipFill>
                    <p:spPr>
                      <a:xfrm>
                        <a:off x="6643688" y="3984625"/>
                        <a:ext cx="352425" cy="307975"/>
                      </a:xfrm>
                      <a:prstGeom prst="rect">
                        <a:avLst/>
                      </a:prstGeom>
                      <a:noFill/>
                      <a:ln w="38100">
                        <a:noFill/>
                        <a:miter/>
                      </a:ln>
                    </p:spPr>
                  </p:pic>
                </p:oleObj>
              </mc:Fallback>
            </mc:AlternateContent>
          </a:graphicData>
        </a:graphic>
      </p:graphicFrame>
      <p:pic>
        <p:nvPicPr>
          <p:cNvPr id="6148" name="Picture 7" descr="BG010057"/>
          <p:cNvPicPr>
            <a:picLocks noChangeAspect="1"/>
          </p:cNvPicPr>
          <p:nvPr/>
        </p:nvPicPr>
        <p:blipFill>
          <a:blip r:embed="rId3"/>
          <a:stretch>
            <a:fillRect/>
          </a:stretch>
        </p:blipFill>
        <p:spPr>
          <a:xfrm>
            <a:off x="5183188" y="2492375"/>
            <a:ext cx="3960812" cy="2990850"/>
          </a:xfrm>
          <a:prstGeom prst="rect">
            <a:avLst/>
          </a:prstGeom>
          <a:noFill/>
          <a:ln w="9525">
            <a:noFill/>
          </a:ln>
        </p:spPr>
      </p:pic>
      <p:sp>
        <p:nvSpPr>
          <p:cNvPr id="6149" name="Text Box 15"/>
          <p:cNvSpPr txBox="1"/>
          <p:nvPr/>
        </p:nvSpPr>
        <p:spPr>
          <a:xfrm>
            <a:off x="5357813" y="5553075"/>
            <a:ext cx="3538537" cy="400050"/>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13-4 </a:t>
            </a:r>
            <a:r>
              <a:rPr lang="zh-CN" altLang="en-US" sz="2000" b="0" dirty="0">
                <a:latin typeface="楷体_GB2312" pitchFamily="49" charset="-122"/>
                <a:ea typeface="楷体_GB2312" pitchFamily="49" charset="-122"/>
              </a:rPr>
              <a:t>原始的菲利普斯曲线</a:t>
            </a:r>
            <a:endParaRPr lang="zh-CN" altLang="en-US" sz="2000" b="0" dirty="0">
              <a:latin typeface="楷体_GB2312" pitchFamily="49" charset="-122"/>
              <a:ea typeface="楷体_GB2312" pitchFamily="49" charset="-122"/>
            </a:endParaRPr>
          </a:p>
        </p:txBody>
      </p:sp>
      <p:sp>
        <p:nvSpPr>
          <p:cNvPr id="6150" name="Rectangle 21"/>
          <p:cNvSpPr/>
          <p:nvPr/>
        </p:nvSpPr>
        <p:spPr>
          <a:xfrm>
            <a:off x="-323850" y="2492375"/>
            <a:ext cx="5400675" cy="3600450"/>
          </a:xfrm>
          <a:prstGeom prst="rect">
            <a:avLst/>
          </a:prstGeom>
          <a:noFill/>
          <a:ln w="9525">
            <a:noFill/>
          </a:ln>
        </p:spPr>
        <p:txBody>
          <a:bodyPr/>
          <a:p>
            <a:pPr marL="1143000" lvl="2" indent="-228600" eaLnBrk="1" hangingPunct="1">
              <a:lnSpc>
                <a:spcPct val="120000"/>
              </a:lnSpc>
              <a:spcBef>
                <a:spcPct val="20000"/>
              </a:spcBef>
            </a:pPr>
            <a:r>
              <a:rPr lang="en-US" altLang="zh-CN" sz="2400" dirty="0">
                <a:latin typeface="Arial" panose="020B0604020202020204" pitchFamily="34" charset="0"/>
              </a:rPr>
              <a:t>1</a:t>
            </a:r>
            <a:r>
              <a:rPr lang="zh-CN" altLang="en-US" sz="2400" dirty="0">
                <a:latin typeface="Arial" panose="020B0604020202020204" pitchFamily="34" charset="0"/>
              </a:rPr>
              <a:t>、原始的菲利普斯曲线：</a:t>
            </a:r>
            <a:endParaRPr lang="en-US" altLang="zh-CN" sz="2400" dirty="0">
              <a:latin typeface="Arial" panose="020B0604020202020204" pitchFamily="34" charset="0"/>
            </a:endParaRPr>
          </a:p>
          <a:p>
            <a:pPr marL="1143000" lvl="2" indent="-228600" eaLnBrk="1" hangingPunct="1">
              <a:lnSpc>
                <a:spcPct val="120000"/>
              </a:lnSpc>
              <a:spcBef>
                <a:spcPct val="20000"/>
              </a:spcBef>
            </a:pPr>
            <a:r>
              <a:rPr lang="zh-CN" altLang="en-US" sz="2400" b="0" dirty="0">
                <a:latin typeface="Arial" panose="020B0604020202020204" pitchFamily="34" charset="0"/>
              </a:rPr>
              <a:t>    “失业</a:t>
            </a:r>
            <a:r>
              <a:rPr lang="en-US" altLang="zh-CN" sz="2400" b="0" dirty="0">
                <a:latin typeface="Arial" panose="020B0604020202020204" pitchFamily="34" charset="0"/>
              </a:rPr>
              <a:t>-</a:t>
            </a:r>
            <a:r>
              <a:rPr lang="zh-CN" altLang="en-US" sz="2400" b="0" dirty="0">
                <a:latin typeface="Arial" panose="020B0604020202020204" pitchFamily="34" charset="0"/>
              </a:rPr>
              <a:t>工资”菲利普斯</a:t>
            </a:r>
            <a:endParaRPr lang="en-US" altLang="zh-CN" sz="2400" b="0" dirty="0">
              <a:latin typeface="Arial" panose="020B0604020202020204" pitchFamily="34" charset="0"/>
            </a:endParaRPr>
          </a:p>
          <a:p>
            <a:pPr marL="1143000" lvl="2" indent="-228600" eaLnBrk="1" hangingPunct="1">
              <a:lnSpc>
                <a:spcPct val="120000"/>
              </a:lnSpc>
              <a:spcBef>
                <a:spcPct val="20000"/>
              </a:spcBef>
            </a:pPr>
            <a:r>
              <a:rPr lang="zh-CN" altLang="en-US" sz="2400" b="0" dirty="0">
                <a:latin typeface="Arial" panose="020B0604020202020204" pitchFamily="34" charset="0"/>
              </a:rPr>
              <a:t>      曲线公式表达</a:t>
            </a:r>
            <a:r>
              <a:rPr lang="zh-CN" altLang="en-US" sz="2000" b="0" dirty="0">
                <a:latin typeface="Arial" panose="020B0604020202020204" pitchFamily="34" charset="0"/>
              </a:rPr>
              <a:t>：</a:t>
            </a:r>
            <a:endParaRPr lang="zh-CN" altLang="en-US" sz="2000" b="0" dirty="0">
              <a:latin typeface="Arial" panose="020B0604020202020204" pitchFamily="34" charset="0"/>
            </a:endParaRPr>
          </a:p>
          <a:p>
            <a:pPr marL="1600200" lvl="3" indent="-228600" eaLnBrk="1" hangingPunct="1">
              <a:spcBef>
                <a:spcPct val="20000"/>
              </a:spcBef>
            </a:pPr>
            <a:r>
              <a:rPr lang="zh-CN" altLang="en-US" sz="2800" b="0" dirty="0">
                <a:latin typeface="Calibri" panose="020F0502020204030204" charset="0"/>
              </a:rPr>
              <a:t>          </a:t>
            </a:r>
            <a:r>
              <a:rPr lang="en-US" altLang="zh-CN" sz="2800" b="0" dirty="0">
                <a:latin typeface="楷体" panose="02010609060101010101" pitchFamily="49" charset="-122"/>
                <a:ea typeface="楷体" panose="02010609060101010101" pitchFamily="49" charset="-122"/>
              </a:rPr>
              <a:t>g</a:t>
            </a:r>
            <a:r>
              <a:rPr lang="en-US" altLang="zh-CN" sz="2800" b="0" baseline="-25000" dirty="0">
                <a:latin typeface="Arial" panose="020B0604020202020204" pitchFamily="34" charset="0"/>
              </a:rPr>
              <a:t>w </a:t>
            </a:r>
            <a:r>
              <a:rPr lang="en-US" altLang="zh-CN" sz="2800" b="0" dirty="0">
                <a:latin typeface="Arial" panose="020B0604020202020204" pitchFamily="34" charset="0"/>
              </a:rPr>
              <a:t>=-β(u-u</a:t>
            </a:r>
            <a:r>
              <a:rPr lang="en-US" altLang="zh-CN" sz="2800" b="0" baseline="30000" dirty="0">
                <a:latin typeface="Arial" panose="020B0604020202020204" pitchFamily="34" charset="0"/>
              </a:rPr>
              <a:t>*</a:t>
            </a:r>
            <a:r>
              <a:rPr lang="en-US" altLang="zh-CN" sz="2800" b="0" dirty="0">
                <a:latin typeface="Arial" panose="020B0604020202020204" pitchFamily="34" charset="0"/>
              </a:rPr>
              <a:t>)</a:t>
            </a:r>
            <a:endParaRPr lang="zh-CN" altLang="en-US" sz="2800" b="0" dirty="0">
              <a:latin typeface="Arial" panose="020B0604020202020204" pitchFamily="34" charset="0"/>
            </a:endParaRPr>
          </a:p>
          <a:p>
            <a:pPr marL="1600200" lvl="3" indent="-228600" eaLnBrk="1" hangingPunct="1">
              <a:lnSpc>
                <a:spcPct val="120000"/>
              </a:lnSpc>
              <a:spcBef>
                <a:spcPct val="20000"/>
              </a:spcBef>
            </a:pPr>
            <a:r>
              <a:rPr lang="zh-CN" altLang="en-US" sz="2000" b="0" dirty="0">
                <a:latin typeface="Arial" panose="020B0604020202020204" pitchFamily="34" charset="0"/>
              </a:rPr>
              <a:t>   其中</a:t>
            </a:r>
            <a:r>
              <a:rPr lang="en-US" altLang="zh-CN" sz="2800" b="0" dirty="0">
                <a:latin typeface="楷体" panose="02010609060101010101" pitchFamily="49" charset="-122"/>
                <a:ea typeface="楷体" panose="02010609060101010101" pitchFamily="49" charset="-122"/>
              </a:rPr>
              <a:t>g</a:t>
            </a:r>
            <a:r>
              <a:rPr lang="en-US" altLang="zh-CN" sz="2800" b="0" baseline="-25000" dirty="0">
                <a:latin typeface="Arial" panose="020B0604020202020204" pitchFamily="34" charset="0"/>
              </a:rPr>
              <a:t>w</a:t>
            </a:r>
            <a:r>
              <a:rPr lang="zh-CN" altLang="en-US" sz="2000" b="0" dirty="0">
                <a:latin typeface="Arial" panose="020B0604020202020204" pitchFamily="34" charset="0"/>
              </a:rPr>
              <a:t>表示下一期的货币工资增长速度，</a:t>
            </a:r>
            <a:r>
              <a:rPr lang="en-US" altLang="zh-CN" sz="2800" b="0" dirty="0">
                <a:latin typeface="楷体" panose="02010609060101010101" pitchFamily="49" charset="-122"/>
                <a:ea typeface="楷体" panose="02010609060101010101" pitchFamily="49" charset="-122"/>
              </a:rPr>
              <a:t>-</a:t>
            </a:r>
            <a:r>
              <a:rPr lang="en-US" altLang="zh-CN" sz="2800" b="0" dirty="0">
                <a:latin typeface="Arial" panose="020B0604020202020204" pitchFamily="34" charset="0"/>
                <a:ea typeface="Arial Unicode MS" pitchFamily="34" charset="-122"/>
              </a:rPr>
              <a:t>β</a:t>
            </a:r>
            <a:r>
              <a:rPr lang="en-US" altLang="zh-CN" sz="2000" b="0" dirty="0">
                <a:latin typeface="Arial" panose="020B0604020202020204" pitchFamily="34" charset="0"/>
              </a:rPr>
              <a:t> </a:t>
            </a:r>
            <a:r>
              <a:rPr lang="zh-CN" altLang="en-US" sz="2000" b="0" dirty="0">
                <a:latin typeface="Arial" panose="020B0604020202020204" pitchFamily="34" charset="0"/>
              </a:rPr>
              <a:t>表示货币工资增长率对失业的反应程度参数。</a:t>
            </a:r>
            <a:endParaRPr lang="zh-CN" altLang="en-US" sz="2000" b="0" dirty="0">
              <a:latin typeface="Arial" panose="020B0604020202020204" pitchFamily="34" charset="0"/>
            </a:endParaRPr>
          </a:p>
        </p:txBody>
      </p:sp>
      <p:sp>
        <p:nvSpPr>
          <p:cNvPr id="6151"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第二节 通货膨胀</a:t>
            </a:r>
            <a:endParaRPr lang="zh-CN" altLang="en-US" sz="3600" b="0" dirty="0">
              <a:latin typeface="黑体" panose="02010609060101010101" pitchFamily="49" charset="-122"/>
              <a:ea typeface="黑体" panose="02010609060101010101" pitchFamily="49" charset="-122"/>
            </a:endParaRPr>
          </a:p>
        </p:txBody>
      </p:sp>
      <p:sp>
        <p:nvSpPr>
          <p:cNvPr id="2" name="文本框 1"/>
          <p:cNvSpPr txBox="1"/>
          <p:nvPr/>
        </p:nvSpPr>
        <p:spPr>
          <a:xfrm>
            <a:off x="5848350" y="2355850"/>
            <a:ext cx="3048000" cy="368300"/>
          </a:xfrm>
          <a:prstGeom prst="rect">
            <a:avLst/>
          </a:prstGeom>
          <a:noFill/>
        </p:spPr>
        <p:txBody>
          <a:bodyPr wrap="square" rtlCol="0">
            <a:spAutoFit/>
          </a:bodyPr>
          <a:p>
            <a:r>
              <a:rPr lang="zh-CN" altLang="en-US"/>
              <a:t>货币工资变化率</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3"/>
          <p:cNvSpPr>
            <a:spLocks noGrp="1"/>
          </p:cNvSpPr>
          <p:nvPr>
            <p:ph idx="1"/>
          </p:nvPr>
        </p:nvSpPr>
        <p:spPr>
          <a:xfrm>
            <a:off x="-344487" y="765175"/>
            <a:ext cx="9237662" cy="5360988"/>
          </a:xfrm>
        </p:spPr>
        <p:txBody>
          <a:bodyPr vert="horz" wrap="square" lIns="91440" tIns="45720" rIns="91440" bIns="45720" anchor="t" anchorCtr="0"/>
          <a:p>
            <a:pPr lvl="2" eaLnBrk="1" hangingPunct="1">
              <a:lnSpc>
                <a:spcPct val="150000"/>
              </a:lnSpc>
              <a:buNone/>
            </a:pPr>
            <a:r>
              <a:rPr lang="en-US" altLang="zh-CN" b="1" dirty="0"/>
              <a:t>2</a:t>
            </a:r>
            <a:r>
              <a:rPr lang="zh-CN" altLang="en-US" b="1" dirty="0"/>
              <a:t>、修改的菲利普斯曲线：“失业</a:t>
            </a:r>
            <a:r>
              <a:rPr lang="en-US" altLang="zh-CN" b="1" dirty="0"/>
              <a:t>-</a:t>
            </a:r>
            <a:r>
              <a:rPr lang="zh-CN" altLang="en-US" b="1" dirty="0"/>
              <a:t>物价”菲利普斯曲线</a:t>
            </a:r>
            <a:endParaRPr lang="zh-CN" altLang="en-US" b="1" dirty="0"/>
          </a:p>
          <a:p>
            <a:pPr lvl="3" eaLnBrk="1" hangingPunct="1">
              <a:lnSpc>
                <a:spcPct val="150000"/>
              </a:lnSpc>
              <a:buNone/>
            </a:pPr>
            <a:r>
              <a:rPr lang="zh-CN" altLang="en-US" dirty="0"/>
              <a:t>   这一菲利普斯曲线形式是用</a:t>
            </a:r>
            <a:r>
              <a:rPr lang="zh-CN" altLang="en-US" dirty="0">
                <a:highlight>
                  <a:srgbClr val="FFFF00"/>
                </a:highlight>
              </a:rPr>
              <a:t>物价上升代替工资上升</a:t>
            </a:r>
            <a:r>
              <a:rPr lang="zh-CN" altLang="en-US" dirty="0"/>
              <a:t>，它用来表示失业率与物价上涨率之间的关系。</a:t>
            </a:r>
            <a:endParaRPr lang="zh-CN" altLang="en-US" dirty="0"/>
          </a:p>
        </p:txBody>
      </p:sp>
      <p:pic>
        <p:nvPicPr>
          <p:cNvPr id="60419" name="Picture 4" descr="BG010058"/>
          <p:cNvPicPr>
            <a:picLocks noChangeAspect="1"/>
          </p:cNvPicPr>
          <p:nvPr/>
        </p:nvPicPr>
        <p:blipFill>
          <a:blip r:embed="rId1"/>
          <a:stretch>
            <a:fillRect/>
          </a:stretch>
        </p:blipFill>
        <p:spPr>
          <a:xfrm>
            <a:off x="2339975" y="2565400"/>
            <a:ext cx="3959225" cy="3187700"/>
          </a:xfrm>
          <a:prstGeom prst="rect">
            <a:avLst/>
          </a:prstGeom>
          <a:noFill/>
          <a:ln w="9525">
            <a:noFill/>
          </a:ln>
        </p:spPr>
      </p:pic>
      <p:sp>
        <p:nvSpPr>
          <p:cNvPr id="60420" name="Text Box 5"/>
          <p:cNvSpPr txBox="1"/>
          <p:nvPr/>
        </p:nvSpPr>
        <p:spPr>
          <a:xfrm>
            <a:off x="2786063" y="5876925"/>
            <a:ext cx="3786187" cy="400050"/>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13-6 </a:t>
            </a:r>
            <a:r>
              <a:rPr lang="zh-CN" altLang="en-US" sz="2000" b="0" dirty="0">
                <a:latin typeface="楷体_GB2312" pitchFamily="49" charset="-122"/>
                <a:ea typeface="楷体_GB2312" pitchFamily="49" charset="-122"/>
              </a:rPr>
              <a:t>修改的菲利普斯曲线</a:t>
            </a:r>
            <a:endParaRPr lang="zh-CN" altLang="en-US" sz="2000" b="0" dirty="0">
              <a:latin typeface="楷体_GB2312" pitchFamily="49" charset="-122"/>
              <a:ea typeface="楷体_GB2312"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Picture 4"/>
          <p:cNvPicPr>
            <a:picLocks noChangeAspect="1"/>
          </p:cNvPicPr>
          <p:nvPr/>
        </p:nvPicPr>
        <p:blipFill>
          <a:blip r:embed="rId1"/>
          <a:stretch>
            <a:fillRect/>
          </a:stretch>
        </p:blipFill>
        <p:spPr>
          <a:xfrm>
            <a:off x="0" y="1557338"/>
            <a:ext cx="4572000" cy="4535487"/>
          </a:xfrm>
          <a:prstGeom prst="rect">
            <a:avLst/>
          </a:prstGeom>
          <a:noFill/>
          <a:ln w="9525">
            <a:noFill/>
          </a:ln>
        </p:spPr>
      </p:pic>
      <p:pic>
        <p:nvPicPr>
          <p:cNvPr id="61443" name="Picture 5"/>
          <p:cNvPicPr>
            <a:picLocks noChangeAspect="1"/>
          </p:cNvPicPr>
          <p:nvPr/>
        </p:nvPicPr>
        <p:blipFill>
          <a:blip r:embed="rId2"/>
          <a:stretch>
            <a:fillRect/>
          </a:stretch>
        </p:blipFill>
        <p:spPr>
          <a:xfrm>
            <a:off x="4572000" y="1557338"/>
            <a:ext cx="4572000" cy="4535487"/>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6" name="Picture 4"/>
          <p:cNvPicPr>
            <a:picLocks noChangeAspect="1"/>
          </p:cNvPicPr>
          <p:nvPr/>
        </p:nvPicPr>
        <p:blipFill>
          <a:blip r:embed="rId1"/>
          <a:stretch>
            <a:fillRect/>
          </a:stretch>
        </p:blipFill>
        <p:spPr>
          <a:xfrm>
            <a:off x="468313" y="1268413"/>
            <a:ext cx="8207375" cy="475297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3"/>
          <p:cNvSpPr>
            <a:spLocks noGrp="1"/>
          </p:cNvSpPr>
          <p:nvPr>
            <p:ph idx="1"/>
          </p:nvPr>
        </p:nvSpPr>
        <p:spPr>
          <a:xfrm>
            <a:off x="0" y="765175"/>
            <a:ext cx="9144000" cy="5360988"/>
          </a:xfrm>
        </p:spPr>
        <p:txBody>
          <a:bodyPr vert="horz" wrap="square" lIns="91440" tIns="45720" rIns="91440" bIns="45720" anchor="t" anchorCtr="0"/>
          <a:p>
            <a:pPr>
              <a:lnSpc>
                <a:spcPct val="150000"/>
              </a:lnSpc>
              <a:buNone/>
            </a:pPr>
            <a:r>
              <a:rPr lang="zh-CN" altLang="en-US" sz="2000" b="0" dirty="0">
                <a:solidFill>
                  <a:schemeClr val="tx1"/>
                </a:solidFill>
              </a:rPr>
              <a:t>通货膨胀率、工资变化率、劳动生产率之间存在一定的数量关系</a:t>
            </a:r>
            <a:endParaRPr lang="zh-CN" altLang="en-US" sz="2000" b="0" dirty="0">
              <a:solidFill>
                <a:schemeClr val="tx1"/>
              </a:solidFill>
            </a:endParaRPr>
          </a:p>
          <a:p>
            <a:pPr>
              <a:lnSpc>
                <a:spcPct val="150000"/>
              </a:lnSpc>
              <a:buNone/>
            </a:pPr>
            <a:endParaRPr lang="zh-CN" altLang="en-US" sz="2000" b="0" dirty="0">
              <a:solidFill>
                <a:schemeClr val="tx1"/>
              </a:solidFill>
            </a:endParaRPr>
          </a:p>
          <a:p>
            <a:pPr>
              <a:lnSpc>
                <a:spcPct val="150000"/>
              </a:lnSpc>
              <a:buNone/>
            </a:pPr>
            <a:r>
              <a:rPr lang="zh-CN" altLang="en-US" sz="2000" b="0" dirty="0">
                <a:solidFill>
                  <a:schemeClr val="tx1"/>
                </a:solidFill>
                <a:highlight>
                  <a:srgbClr val="FFFF00"/>
                </a:highlight>
              </a:rPr>
              <a:t>通货膨胀率</a:t>
            </a:r>
            <a:r>
              <a:rPr lang="en-US" altLang="zh-CN" sz="2000" b="0" dirty="0">
                <a:solidFill>
                  <a:schemeClr val="tx1"/>
                </a:solidFill>
                <a:highlight>
                  <a:srgbClr val="FFFF00"/>
                </a:highlight>
              </a:rPr>
              <a:t>=</a:t>
            </a:r>
            <a:r>
              <a:rPr lang="zh-CN" altLang="en-US" sz="2000" b="0" dirty="0">
                <a:solidFill>
                  <a:schemeClr val="tx1"/>
                </a:solidFill>
                <a:highlight>
                  <a:srgbClr val="FFFF00"/>
                </a:highlight>
              </a:rPr>
              <a:t>货币工资增长率</a:t>
            </a:r>
            <a:r>
              <a:rPr lang="en-US" altLang="zh-CN" sz="2000" b="0" dirty="0">
                <a:solidFill>
                  <a:schemeClr val="tx1"/>
                </a:solidFill>
                <a:highlight>
                  <a:srgbClr val="FFFF00"/>
                </a:highlight>
              </a:rPr>
              <a:t>-</a:t>
            </a:r>
            <a:r>
              <a:rPr lang="zh-CN" altLang="en-US" sz="2000" b="0" dirty="0">
                <a:solidFill>
                  <a:schemeClr val="tx1"/>
                </a:solidFill>
                <a:highlight>
                  <a:srgbClr val="FFFF00"/>
                </a:highlight>
              </a:rPr>
              <a:t>劳动生产增长率</a:t>
            </a:r>
            <a:r>
              <a:rPr lang="zh-CN" altLang="en-US" sz="2000" b="0" dirty="0">
                <a:solidFill>
                  <a:schemeClr val="tx1"/>
                </a:solidFill>
              </a:rPr>
              <a:t> </a:t>
            </a:r>
            <a:endParaRPr lang="zh-CN" altLang="en-US" sz="2000" b="0" dirty="0">
              <a:solidFill>
                <a:schemeClr val="tx1"/>
              </a:solidFill>
            </a:endParaRPr>
          </a:p>
          <a:p>
            <a:pPr>
              <a:lnSpc>
                <a:spcPct val="150000"/>
              </a:lnSpc>
              <a:buNone/>
            </a:pPr>
            <a:r>
              <a:rPr lang="zh-CN" altLang="en-US" sz="2000" b="0" dirty="0">
                <a:solidFill>
                  <a:schemeClr val="tx1"/>
                </a:solidFill>
              </a:rPr>
              <a:t>假定劳动生产增长率</a:t>
            </a:r>
            <a:r>
              <a:rPr lang="en-US" altLang="zh-CN" sz="2000" b="0" dirty="0">
                <a:solidFill>
                  <a:schemeClr val="tx1"/>
                </a:solidFill>
              </a:rPr>
              <a:t>=0</a:t>
            </a:r>
            <a:endParaRPr lang="en-US" altLang="zh-CN" sz="2000" b="0" dirty="0">
              <a:solidFill>
                <a:schemeClr val="tx1"/>
              </a:solidFill>
            </a:endParaRPr>
          </a:p>
          <a:p>
            <a:pPr>
              <a:lnSpc>
                <a:spcPct val="150000"/>
              </a:lnSpc>
              <a:buNone/>
            </a:pPr>
            <a:r>
              <a:rPr lang="zh-CN" altLang="en-US" sz="2000" b="0" dirty="0">
                <a:solidFill>
                  <a:schemeClr val="tx1"/>
                </a:solidFill>
              </a:rPr>
              <a:t>则通货膨胀率</a:t>
            </a:r>
            <a:r>
              <a:rPr lang="en-US" altLang="zh-CN" sz="2000" b="0" dirty="0">
                <a:solidFill>
                  <a:schemeClr val="tx1"/>
                </a:solidFill>
              </a:rPr>
              <a:t>=</a:t>
            </a:r>
            <a:r>
              <a:rPr lang="zh-CN" altLang="en-US" sz="2000" b="0" dirty="0">
                <a:solidFill>
                  <a:schemeClr val="tx1"/>
                </a:solidFill>
              </a:rPr>
              <a:t>货币工资增长率</a:t>
            </a:r>
            <a:endParaRPr lang="zh-CN" altLang="en-US" sz="2000" b="0" dirty="0">
              <a:solidFill>
                <a:schemeClr val="tx1"/>
              </a:solidFill>
            </a:endParaRPr>
          </a:p>
          <a:p>
            <a:pPr>
              <a:lnSpc>
                <a:spcPct val="150000"/>
              </a:lnSpc>
              <a:buNone/>
            </a:pPr>
            <a:endParaRPr lang="zh-CN" altLang="en-US" sz="2000" b="0" dirty="0">
              <a:solidFill>
                <a:schemeClr val="tx1"/>
              </a:solidFill>
            </a:endParaRPr>
          </a:p>
          <a:p>
            <a:pPr>
              <a:lnSpc>
                <a:spcPct val="150000"/>
              </a:lnSpc>
              <a:buNone/>
            </a:pPr>
            <a:r>
              <a:rPr lang="zh-CN" altLang="en-US" sz="2000" b="0" dirty="0">
                <a:solidFill>
                  <a:schemeClr val="tx1"/>
                </a:solidFill>
                <a:highlight>
                  <a:srgbClr val="FFFF00"/>
                </a:highlight>
              </a:rPr>
              <a:t>菲利普斯曲线为政府的政策决策提供了依据</a:t>
            </a:r>
            <a:r>
              <a:rPr lang="zh-CN" altLang="en-US" sz="2000" b="0" dirty="0">
                <a:solidFill>
                  <a:schemeClr val="tx1"/>
                </a:solidFill>
              </a:rPr>
              <a:t>：</a:t>
            </a:r>
            <a:endParaRPr lang="zh-CN" altLang="en-US" sz="2000" b="0" dirty="0">
              <a:solidFill>
                <a:schemeClr val="tx1"/>
              </a:solidFill>
            </a:endParaRPr>
          </a:p>
          <a:p>
            <a:pPr>
              <a:lnSpc>
                <a:spcPct val="150000"/>
              </a:lnSpc>
              <a:buNone/>
            </a:pPr>
            <a:r>
              <a:rPr lang="en-US" altLang="zh-CN" sz="2000" b="0" dirty="0">
                <a:solidFill>
                  <a:schemeClr val="tx1"/>
                </a:solidFill>
                <a:latin typeface="宋体" panose="02010600030101010101" pitchFamily="2" charset="-122"/>
              </a:rPr>
              <a:t>①</a:t>
            </a:r>
            <a:r>
              <a:rPr lang="zh-CN" altLang="en-US" sz="2000" b="0" dirty="0">
                <a:solidFill>
                  <a:schemeClr val="tx1"/>
                </a:solidFill>
                <a:latin typeface="宋体" panose="02010600030101010101" pitchFamily="2" charset="-122"/>
              </a:rPr>
              <a:t>失业率过高，通货膨胀率较低：政府可采用扩张性的经济政策</a:t>
            </a:r>
            <a:endParaRPr lang="zh-CN" altLang="en-US" sz="2000" b="0" dirty="0">
              <a:solidFill>
                <a:schemeClr val="tx1"/>
              </a:solidFill>
              <a:latin typeface="宋体" panose="02010600030101010101" pitchFamily="2" charset="-122"/>
            </a:endParaRPr>
          </a:p>
          <a:p>
            <a:pPr>
              <a:lnSpc>
                <a:spcPct val="150000"/>
              </a:lnSpc>
              <a:buNone/>
            </a:pPr>
            <a:r>
              <a:rPr lang="en-US" altLang="zh-CN" sz="2000" b="0" dirty="0">
                <a:solidFill>
                  <a:schemeClr val="tx1"/>
                </a:solidFill>
                <a:latin typeface="宋体" panose="02010600030101010101" pitchFamily="2" charset="-122"/>
              </a:rPr>
              <a:t>②</a:t>
            </a:r>
            <a:r>
              <a:rPr lang="zh-CN" altLang="en-US" sz="2000" b="0" dirty="0">
                <a:solidFill>
                  <a:schemeClr val="tx1"/>
                </a:solidFill>
                <a:latin typeface="宋体" panose="02010600030101010101" pitchFamily="2" charset="-122"/>
              </a:rPr>
              <a:t>通货膨胀率过高（需求拉动），失业率较低：政府可以采用</a:t>
            </a:r>
            <a:r>
              <a:rPr lang="zh-CN" altLang="en-US" sz="2000" b="0" u="sng" dirty="0">
                <a:solidFill>
                  <a:schemeClr val="tx1"/>
                </a:solidFill>
                <a:latin typeface="宋体" panose="02010600030101010101" pitchFamily="2" charset="-122"/>
              </a:rPr>
              <a:t>紧缩性</a:t>
            </a:r>
            <a:r>
              <a:rPr lang="zh-CN" altLang="en-US" sz="2000" b="0" dirty="0">
                <a:solidFill>
                  <a:schemeClr val="tx1"/>
                </a:solidFill>
                <a:latin typeface="宋体" panose="02010600030101010101" pitchFamily="2" charset="-122"/>
              </a:rPr>
              <a:t>的经济政策</a:t>
            </a:r>
            <a:endParaRPr lang="zh-CN" altLang="en-US" sz="2000" b="0" dirty="0">
              <a:solidFill>
                <a:schemeClr val="tx1"/>
              </a:solidFill>
              <a:latin typeface="宋体" panose="02010600030101010101" pitchFamily="2" charset="-122"/>
            </a:endParaRPr>
          </a:p>
          <a:p>
            <a:pPr>
              <a:lnSpc>
                <a:spcPct val="150000"/>
              </a:lnSpc>
              <a:buNone/>
            </a:pPr>
            <a:r>
              <a:rPr lang="en-US" altLang="zh-CN" sz="2000" b="0" dirty="0">
                <a:solidFill>
                  <a:schemeClr val="tx1"/>
                </a:solidFill>
                <a:latin typeface="宋体" panose="02010600030101010101" pitchFamily="2" charset="-122"/>
              </a:rPr>
              <a:t>③</a:t>
            </a:r>
            <a:r>
              <a:rPr lang="zh-CN" altLang="en-US" sz="2000" b="0" dirty="0">
                <a:solidFill>
                  <a:schemeClr val="tx1"/>
                </a:solidFill>
                <a:latin typeface="宋体" panose="02010600030101010101" pitchFamily="2" charset="-122"/>
              </a:rPr>
              <a:t>通货膨胀率过高（成本推动）：政府采用</a:t>
            </a:r>
            <a:r>
              <a:rPr lang="zh-CN" altLang="en-US" sz="2000" b="0" u="sng" dirty="0">
                <a:solidFill>
                  <a:schemeClr val="tx1"/>
                </a:solidFill>
                <a:latin typeface="宋体" panose="02010600030101010101" pitchFamily="2" charset="-122"/>
              </a:rPr>
              <a:t>收入政策</a:t>
            </a:r>
            <a:r>
              <a:rPr lang="zh-CN" altLang="en-US" sz="2000" b="0" dirty="0">
                <a:solidFill>
                  <a:schemeClr val="tx1"/>
                </a:solidFill>
                <a:latin typeface="宋体" panose="02010600030101010101" pitchFamily="2" charset="-122"/>
              </a:rPr>
              <a:t>来控制价格水平的上升。</a:t>
            </a:r>
            <a:endParaRPr lang="zh-CN" altLang="en-US" sz="2000" b="0" dirty="0">
              <a:solidFill>
                <a:schemeClr val="tx1"/>
              </a:solidFill>
              <a:latin typeface="宋体" panose="02010600030101010101" pitchFamily="2" charset="-122"/>
            </a:endParaRPr>
          </a:p>
          <a:p>
            <a:pPr>
              <a:buNone/>
            </a:pPr>
            <a:endParaRPr lang="zh-CN" altLang="en-US"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3"/>
          <p:cNvSpPr>
            <a:spLocks noGrp="1"/>
          </p:cNvSpPr>
          <p:nvPr>
            <p:ph idx="1"/>
          </p:nvPr>
        </p:nvSpPr>
        <p:spPr>
          <a:xfrm>
            <a:off x="-1044575" y="765175"/>
            <a:ext cx="10009188" cy="5360988"/>
          </a:xfrm>
        </p:spPr>
        <p:txBody>
          <a:bodyPr vert="horz" wrap="square" lIns="91440" tIns="45720" rIns="91440" bIns="45720" anchor="t" anchorCtr="0"/>
          <a:p>
            <a:pPr lvl="3" eaLnBrk="1" hangingPunct="1">
              <a:lnSpc>
                <a:spcPct val="150000"/>
              </a:lnSpc>
              <a:buNone/>
            </a:pPr>
            <a:r>
              <a:rPr lang="zh-CN" altLang="en-US" sz="2400" dirty="0"/>
              <a:t>       美国数据现实：短期菲利普斯曲线中</a:t>
            </a:r>
            <a:r>
              <a:rPr lang="en-US" altLang="zh-CN" sz="2400" dirty="0"/>
              <a:t>, </a:t>
            </a:r>
            <a:r>
              <a:rPr lang="zh-CN" altLang="en-US" sz="2400" dirty="0"/>
              <a:t>通货膨胀率与失业率具有互替的关系</a:t>
            </a:r>
            <a:r>
              <a:rPr lang="en-US" altLang="zh-CN" sz="2400" dirty="0"/>
              <a:t>, </a:t>
            </a:r>
            <a:r>
              <a:rPr lang="zh-CN" altLang="en-US" sz="2400" u="sng" dirty="0"/>
              <a:t>菲利普斯曲线在长期是不存在</a:t>
            </a:r>
            <a:r>
              <a:rPr lang="zh-CN" altLang="en-US" sz="2400" dirty="0"/>
              <a:t>。（？）</a:t>
            </a:r>
            <a:endParaRPr lang="zh-CN" altLang="en-US" sz="2400" dirty="0"/>
          </a:p>
        </p:txBody>
      </p:sp>
      <p:pic>
        <p:nvPicPr>
          <p:cNvPr id="64515" name="Picture 2"/>
          <p:cNvPicPr>
            <a:picLocks noChangeAspect="1"/>
          </p:cNvPicPr>
          <p:nvPr/>
        </p:nvPicPr>
        <p:blipFill>
          <a:blip r:embed="rId1"/>
          <a:stretch>
            <a:fillRect/>
          </a:stretch>
        </p:blipFill>
        <p:spPr>
          <a:xfrm>
            <a:off x="1547813" y="1916113"/>
            <a:ext cx="6337300" cy="4251325"/>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3"/>
          <p:cNvSpPr>
            <a:spLocks noGrp="1"/>
          </p:cNvSpPr>
          <p:nvPr>
            <p:ph idx="1"/>
          </p:nvPr>
        </p:nvSpPr>
        <p:spPr>
          <a:xfrm>
            <a:off x="200025" y="549275"/>
            <a:ext cx="8693150" cy="5576888"/>
          </a:xfrm>
        </p:spPr>
        <p:txBody>
          <a:bodyPr vert="horz" wrap="square" lIns="91440" tIns="45720" rIns="91440" bIns="45720" anchor="t" anchorCtr="0"/>
          <a:p>
            <a:pPr lvl="1" eaLnBrk="1" hangingPunct="1">
              <a:lnSpc>
                <a:spcPct val="120000"/>
              </a:lnSpc>
              <a:buNone/>
            </a:pPr>
            <a:r>
              <a:rPr lang="zh-CN" altLang="en-US" dirty="0"/>
              <a:t>（二）从短期总供给曲线到菲利普斯曲线</a:t>
            </a:r>
            <a:endParaRPr lang="zh-CN" altLang="en-US" dirty="0"/>
          </a:p>
          <a:p>
            <a:pPr lvl="2" eaLnBrk="1" hangingPunct="1">
              <a:lnSpc>
                <a:spcPct val="120000"/>
              </a:lnSpc>
              <a:buNone/>
            </a:pPr>
            <a:r>
              <a:rPr lang="en-US" altLang="zh-CN" dirty="0"/>
              <a:t>1</a:t>
            </a:r>
            <a:r>
              <a:rPr lang="zh-CN" altLang="en-US" dirty="0"/>
              <a:t>、菲利普斯曲线的推导</a:t>
            </a:r>
            <a:endParaRPr lang="zh-CN" altLang="en-US" dirty="0"/>
          </a:p>
        </p:txBody>
      </p:sp>
      <p:pic>
        <p:nvPicPr>
          <p:cNvPr id="65539" name="Picture 4"/>
          <p:cNvPicPr>
            <a:picLocks noChangeAspect="1"/>
          </p:cNvPicPr>
          <p:nvPr/>
        </p:nvPicPr>
        <p:blipFill>
          <a:blip r:embed="rId1"/>
          <a:stretch>
            <a:fillRect/>
          </a:stretch>
        </p:blipFill>
        <p:spPr>
          <a:xfrm>
            <a:off x="755650" y="1916113"/>
            <a:ext cx="7920038" cy="1296987"/>
          </a:xfrm>
          <a:prstGeom prst="rect">
            <a:avLst/>
          </a:prstGeom>
          <a:noFill/>
          <a:ln w="9525">
            <a:noFill/>
          </a:ln>
        </p:spPr>
      </p:pic>
      <p:pic>
        <p:nvPicPr>
          <p:cNvPr id="65540" name="Picture 5"/>
          <p:cNvPicPr>
            <a:picLocks noChangeAspect="1"/>
          </p:cNvPicPr>
          <p:nvPr/>
        </p:nvPicPr>
        <p:blipFill>
          <a:blip r:embed="rId2"/>
          <a:stretch>
            <a:fillRect/>
          </a:stretch>
        </p:blipFill>
        <p:spPr>
          <a:xfrm>
            <a:off x="755650" y="3284538"/>
            <a:ext cx="2505075" cy="792162"/>
          </a:xfrm>
          <a:prstGeom prst="rect">
            <a:avLst/>
          </a:prstGeom>
          <a:noFill/>
          <a:ln w="9525">
            <a:noFill/>
          </a:ln>
        </p:spPr>
      </p:pic>
      <p:pic>
        <p:nvPicPr>
          <p:cNvPr id="65543" name="Picture 7"/>
          <p:cNvPicPr>
            <a:picLocks noChangeAspect="1" noChangeArrowheads="1"/>
          </p:cNvPicPr>
          <p:nvPr/>
        </p:nvPicPr>
        <p:blipFill>
          <a:blip r:embed="rId3"/>
          <a:srcRect/>
          <a:stretch>
            <a:fillRect/>
          </a:stretch>
        </p:blipFill>
        <p:spPr bwMode="auto">
          <a:xfrm>
            <a:off x="2268538" y="4365625"/>
            <a:ext cx="6392863" cy="935038"/>
          </a:xfrm>
          <a:prstGeom prst="rect">
            <a:avLst/>
          </a:prstGeom>
          <a:solidFill>
            <a:schemeClr val="accent1">
              <a:alpha val="49000"/>
            </a:schemeClr>
          </a:solidFill>
          <a:ln w="9525">
            <a:solidFill>
              <a:schemeClr val="accent1"/>
            </a:solidFill>
            <a:miter lim="800000"/>
            <a:headEnd/>
            <a:tailEnd/>
          </a:ln>
          <a:effectLst>
            <a:outerShdw blurRad="50800" dist="50800" dir="5400000" algn="ctr" rotWithShape="0">
              <a:srgbClr val="000000">
                <a:alpha val="0"/>
              </a:srgbClr>
            </a:outerShdw>
          </a:effectLst>
        </p:spPr>
      </p:pic>
      <p:sp>
        <p:nvSpPr>
          <p:cNvPr id="2" name="文本框 1"/>
          <p:cNvSpPr txBox="1"/>
          <p:nvPr/>
        </p:nvSpPr>
        <p:spPr>
          <a:xfrm>
            <a:off x="4572000" y="1052830"/>
            <a:ext cx="4133215" cy="922020"/>
          </a:xfrm>
          <a:prstGeom prst="rect">
            <a:avLst/>
          </a:prstGeom>
          <a:noFill/>
        </p:spPr>
        <p:txBody>
          <a:bodyPr wrap="square" rtlCol="0">
            <a:spAutoFit/>
          </a:bodyPr>
          <a:p>
            <a:r>
              <a:rPr lang="en-US" altLang="zh-CN"/>
              <a:t>Y*</a:t>
            </a:r>
            <a:r>
              <a:rPr lang="zh-CN" altLang="en-US"/>
              <a:t>充分就业的产出</a:t>
            </a:r>
            <a:r>
              <a:rPr lang="en-US" altLang="zh-CN"/>
              <a:t>  P</a:t>
            </a:r>
            <a:r>
              <a:rPr lang="zh-CN" altLang="en-US"/>
              <a:t>价格水平</a:t>
            </a:r>
            <a:endParaRPr lang="zh-CN" altLang="en-US"/>
          </a:p>
          <a:p>
            <a:r>
              <a:rPr lang="en-US" altLang="zh-CN"/>
              <a:t>PE</a:t>
            </a:r>
            <a:r>
              <a:rPr lang="zh-CN" altLang="en-US"/>
              <a:t>预期的价格</a:t>
            </a:r>
            <a:r>
              <a:rPr lang="en-US" altLang="zh-CN"/>
              <a:t> v</a:t>
            </a:r>
            <a:r>
              <a:rPr lang="zh-CN" altLang="en-US"/>
              <a:t>是常数用于平移</a:t>
            </a:r>
            <a:endParaRPr lang="zh-CN" altLang="en-US"/>
          </a:p>
          <a:p>
            <a:r>
              <a:rPr lang="zh-CN" altLang="en-US"/>
              <a:t>这是在</a:t>
            </a:r>
            <a:r>
              <a:rPr lang="en-US" altLang="zh-CN"/>
              <a:t>AS</a:t>
            </a:r>
            <a:r>
              <a:rPr lang="zh-CN" altLang="en-US"/>
              <a:t>曲线的垂直区域的最低点</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Picture 2"/>
          <p:cNvPicPr>
            <a:picLocks noChangeAspect="1"/>
          </p:cNvPicPr>
          <p:nvPr/>
        </p:nvPicPr>
        <p:blipFill>
          <a:blip r:embed="rId1"/>
          <a:stretch>
            <a:fillRect/>
          </a:stretch>
        </p:blipFill>
        <p:spPr>
          <a:xfrm>
            <a:off x="395288" y="765175"/>
            <a:ext cx="8497887" cy="1511300"/>
          </a:xfrm>
          <a:prstGeom prst="rect">
            <a:avLst/>
          </a:prstGeom>
          <a:blipFill rotWithShape="1">
            <a:blip r:embed="rId2">
              <a:alphaModFix amt="22000"/>
            </a:blip>
          </a:blipFill>
          <a:ln w="9525">
            <a:noFill/>
          </a:ln>
        </p:spPr>
      </p:pic>
      <p:pic>
        <p:nvPicPr>
          <p:cNvPr id="66563" name="Picture 3"/>
          <p:cNvPicPr>
            <a:picLocks noChangeAspect="1"/>
          </p:cNvPicPr>
          <p:nvPr/>
        </p:nvPicPr>
        <p:blipFill>
          <a:blip r:embed="rId3"/>
          <a:stretch>
            <a:fillRect/>
          </a:stretch>
        </p:blipFill>
        <p:spPr>
          <a:xfrm>
            <a:off x="2051050" y="3138488"/>
            <a:ext cx="6624638" cy="938212"/>
          </a:xfrm>
          <a:prstGeom prst="rect">
            <a:avLst/>
          </a:prstGeom>
          <a:noFill/>
          <a:ln w="9525">
            <a:noFill/>
          </a:ln>
        </p:spPr>
      </p:pic>
      <p:sp>
        <p:nvSpPr>
          <p:cNvPr id="2" name="文本框 1"/>
          <p:cNvSpPr txBox="1"/>
          <p:nvPr/>
        </p:nvSpPr>
        <p:spPr>
          <a:xfrm>
            <a:off x="2915920" y="2564765"/>
            <a:ext cx="3048000" cy="368300"/>
          </a:xfrm>
          <a:prstGeom prst="rect">
            <a:avLst/>
          </a:prstGeom>
          <a:noFill/>
        </p:spPr>
        <p:txBody>
          <a:bodyPr wrap="square" rtlCol="0">
            <a:spAutoFit/>
          </a:bodyPr>
          <a:p>
            <a:r>
              <a:rPr lang="zh-CN" altLang="en-US"/>
              <a:t>用奥肯定律来替换</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Picture 2"/>
          <p:cNvPicPr>
            <a:picLocks noChangeAspect="1"/>
          </p:cNvPicPr>
          <p:nvPr/>
        </p:nvPicPr>
        <p:blipFill>
          <a:blip r:embed="rId1"/>
          <a:stretch>
            <a:fillRect/>
          </a:stretch>
        </p:blipFill>
        <p:spPr>
          <a:xfrm>
            <a:off x="1116013" y="1196975"/>
            <a:ext cx="7416800" cy="1008063"/>
          </a:xfrm>
          <a:prstGeom prst="rect">
            <a:avLst/>
          </a:prstGeom>
          <a:noFill/>
          <a:ln w="9525">
            <a:noFill/>
          </a:ln>
        </p:spPr>
      </p:pic>
      <p:pic>
        <p:nvPicPr>
          <p:cNvPr id="67587" name="Picture 3"/>
          <p:cNvPicPr>
            <a:picLocks noChangeAspect="1"/>
          </p:cNvPicPr>
          <p:nvPr/>
        </p:nvPicPr>
        <p:blipFill>
          <a:blip r:embed="rId2"/>
          <a:stretch>
            <a:fillRect/>
          </a:stretch>
        </p:blipFill>
        <p:spPr>
          <a:xfrm>
            <a:off x="1138238" y="3067050"/>
            <a:ext cx="7321550" cy="1370013"/>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44035" name="内容占位符 2"/>
          <p:cNvSpPr>
            <a:spLocks noGrp="1"/>
          </p:cNvSpPr>
          <p:nvPr>
            <p:ph idx="1"/>
          </p:nvPr>
        </p:nvSpPr>
        <p:spPr/>
        <p:txBody>
          <a:bodyPr vert="horz" wrap="square" lIns="91440" tIns="45720" rIns="91440" bIns="45720" anchor="t" anchorCtr="0"/>
          <a:p>
            <a:pPr eaLnBrk="1" hangingPunct="1"/>
            <a:r>
              <a:rPr lang="zh-CN" altLang="en-US" b="0" dirty="0">
                <a:solidFill>
                  <a:schemeClr val="tx1"/>
                </a:solidFill>
              </a:rPr>
              <a:t>失业者</a:t>
            </a:r>
            <a:endParaRPr lang="en-US" altLang="zh-CN" b="0" dirty="0">
              <a:solidFill>
                <a:schemeClr val="tx1"/>
              </a:solidFill>
            </a:endParaRPr>
          </a:p>
          <a:p>
            <a:pPr lvl="1" eaLnBrk="1" hangingPunct="1">
              <a:lnSpc>
                <a:spcPct val="150000"/>
              </a:lnSpc>
            </a:pPr>
            <a:r>
              <a:rPr lang="zh-CN" altLang="en-US" sz="2400" dirty="0"/>
              <a:t>在调查前一周内，被调查者没有工作但</a:t>
            </a:r>
            <a:r>
              <a:rPr lang="zh-CN" altLang="en-US" sz="2400" dirty="0">
                <a:highlight>
                  <a:srgbClr val="FFFF00"/>
                </a:highlight>
              </a:rPr>
              <a:t>有工作能力</a:t>
            </a:r>
            <a:r>
              <a:rPr lang="zh-CN" altLang="en-US" sz="2400" dirty="0"/>
              <a:t>，在调查前四周曾经努力寻找工作或正在等待重新获得曾经被解雇的工作岗位。</a:t>
            </a:r>
            <a:endParaRPr lang="en-US" altLang="zh-CN" sz="2400" dirty="0"/>
          </a:p>
          <a:p>
            <a:pPr lvl="1" eaLnBrk="1" hangingPunct="1"/>
            <a:endParaRPr lang="en-US" altLang="zh-CN" sz="2400" dirty="0"/>
          </a:p>
          <a:p>
            <a:pPr eaLnBrk="1" hangingPunct="1"/>
            <a:r>
              <a:rPr lang="zh-CN" altLang="en-US" b="0" dirty="0">
                <a:solidFill>
                  <a:schemeClr val="tx1"/>
                </a:solidFill>
              </a:rPr>
              <a:t>非劳动力</a:t>
            </a:r>
            <a:endParaRPr lang="en-US" altLang="zh-CN" b="0" dirty="0">
              <a:solidFill>
                <a:schemeClr val="tx1"/>
              </a:solidFill>
            </a:endParaRPr>
          </a:p>
          <a:p>
            <a:pPr lvl="1" eaLnBrk="1" hangingPunct="1">
              <a:lnSpc>
                <a:spcPct val="150000"/>
              </a:lnSpc>
            </a:pPr>
            <a:r>
              <a:rPr lang="zh-CN" altLang="en-US" sz="2400" dirty="0"/>
              <a:t>不符合以上标准的劳动年龄人口既不属于就业，也不属于失业。</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5">
                                            <p:txEl>
                                              <p:charRg st="4" end="62"/>
                                            </p:txEl>
                                          </p:spTgt>
                                        </p:tgtEl>
                                        <p:attrNameLst>
                                          <p:attrName>style.visibility</p:attrName>
                                        </p:attrNameLst>
                                      </p:cBhvr>
                                      <p:to>
                                        <p:strVal val="visible"/>
                                      </p:to>
                                    </p:set>
                                    <p:anim calcmode="lin" valueType="num">
                                      <p:cBhvr additive="base">
                                        <p:cTn id="7" dur="500" fill="hold"/>
                                        <p:tgtEl>
                                          <p:spTgt spid="44035">
                                            <p:txEl>
                                              <p:charRg st="4" end="6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charRg st="4" end="6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5">
                                            <p:txEl>
                                              <p:charRg st="63" end="68"/>
                                            </p:txEl>
                                          </p:spTgt>
                                        </p:tgtEl>
                                        <p:attrNameLst>
                                          <p:attrName>style.visibility</p:attrName>
                                        </p:attrNameLst>
                                      </p:cBhvr>
                                      <p:to>
                                        <p:strVal val="visible"/>
                                      </p:to>
                                    </p:set>
                                    <p:anim calcmode="lin" valueType="num">
                                      <p:cBhvr additive="base">
                                        <p:cTn id="13" dur="500" fill="hold"/>
                                        <p:tgtEl>
                                          <p:spTgt spid="44035">
                                            <p:txEl>
                                              <p:charRg st="63" end="6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charRg st="63" end="6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5">
                                            <p:txEl>
                                              <p:charRg st="68" end="97"/>
                                            </p:txEl>
                                          </p:spTgt>
                                        </p:tgtEl>
                                        <p:attrNameLst>
                                          <p:attrName>style.visibility</p:attrName>
                                        </p:attrNameLst>
                                      </p:cBhvr>
                                      <p:to>
                                        <p:strVal val="visible"/>
                                      </p:to>
                                    </p:set>
                                    <p:anim calcmode="lin" valueType="num">
                                      <p:cBhvr additive="base">
                                        <p:cTn id="19" dur="500" fill="hold"/>
                                        <p:tgtEl>
                                          <p:spTgt spid="44035">
                                            <p:txEl>
                                              <p:charRg st="68" end="9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charRg st="68" end="9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3"/>
          <p:cNvSpPr>
            <a:spLocks noGrp="1"/>
          </p:cNvSpPr>
          <p:nvPr>
            <p:ph idx="1"/>
          </p:nvPr>
        </p:nvSpPr>
        <p:spPr>
          <a:xfrm>
            <a:off x="200025" y="908050"/>
            <a:ext cx="8693150" cy="5218113"/>
          </a:xfrm>
        </p:spPr>
        <p:txBody>
          <a:bodyPr vert="horz" wrap="square" lIns="91440" tIns="45720" rIns="91440" bIns="45720" anchor="t" anchorCtr="0"/>
          <a:p>
            <a:pPr lvl="1" eaLnBrk="1" hangingPunct="1">
              <a:lnSpc>
                <a:spcPct val="120000"/>
              </a:lnSpc>
              <a:buNone/>
            </a:pPr>
            <a:r>
              <a:rPr lang="zh-CN" altLang="en-US" dirty="0"/>
              <a:t>（三）适应性预期与菲利普斯曲线</a:t>
            </a:r>
            <a:endParaRPr lang="zh-CN" altLang="en-US" dirty="0"/>
          </a:p>
          <a:p>
            <a:pPr lvl="2" eaLnBrk="1" hangingPunct="1">
              <a:lnSpc>
                <a:spcPct val="120000"/>
              </a:lnSpc>
              <a:buNone/>
            </a:pPr>
            <a:r>
              <a:rPr lang="en-US" altLang="zh-CN" dirty="0"/>
              <a:t>1</a:t>
            </a:r>
            <a:r>
              <a:rPr lang="zh-CN" altLang="en-US" dirty="0"/>
              <a:t>、附加预期的菲利普斯曲线</a:t>
            </a:r>
            <a:endParaRPr lang="zh-CN" altLang="en-US" dirty="0"/>
          </a:p>
          <a:p>
            <a:pPr lvl="3" eaLnBrk="1" hangingPunct="1">
              <a:lnSpc>
                <a:spcPct val="120000"/>
              </a:lnSpc>
              <a:buNone/>
            </a:pPr>
            <a:r>
              <a:rPr lang="zh-CN" altLang="en-US" dirty="0"/>
              <a:t>（</a:t>
            </a:r>
            <a:r>
              <a:rPr lang="en-US" altLang="zh-CN" dirty="0"/>
              <a:t>1</a:t>
            </a:r>
            <a:r>
              <a:rPr lang="zh-CN" altLang="en-US" dirty="0"/>
              <a:t>）预期是指经济主体对经济变量在未来的变动趋势的一种事前的估计。</a:t>
            </a:r>
            <a:endParaRPr lang="zh-CN" altLang="en-US" dirty="0"/>
          </a:p>
          <a:p>
            <a:pPr lvl="3" eaLnBrk="1" hangingPunct="1">
              <a:lnSpc>
                <a:spcPct val="120000"/>
              </a:lnSpc>
              <a:buNone/>
            </a:pPr>
            <a:r>
              <a:rPr lang="zh-CN" altLang="en-US" dirty="0"/>
              <a:t>（</a:t>
            </a:r>
            <a:r>
              <a:rPr lang="en-US" altLang="zh-CN" dirty="0"/>
              <a:t>2</a:t>
            </a:r>
            <a:r>
              <a:rPr lang="zh-CN" altLang="en-US" dirty="0"/>
              <a:t>）现代货币主义认为</a:t>
            </a:r>
            <a:r>
              <a:rPr lang="en-US" altLang="zh-CN" dirty="0"/>
              <a:t>, </a:t>
            </a:r>
            <a:r>
              <a:rPr lang="zh-CN" altLang="en-US" dirty="0"/>
              <a:t>人们根据最近观察到的通货膨胀率来形成他们的通货膨胀预期</a:t>
            </a:r>
            <a:r>
              <a:rPr lang="en-US" altLang="zh-CN" dirty="0"/>
              <a:t>, </a:t>
            </a:r>
            <a:r>
              <a:rPr lang="zh-CN" altLang="en-US" dirty="0"/>
              <a:t>这种假设被称为适应性预期。</a:t>
            </a:r>
            <a:endParaRPr lang="zh-CN" altLang="en-US" dirty="0"/>
          </a:p>
          <a:p>
            <a:pPr lvl="3" eaLnBrk="1" hangingPunct="1">
              <a:lnSpc>
                <a:spcPct val="120000"/>
              </a:lnSpc>
              <a:buNone/>
            </a:pPr>
            <a:r>
              <a:rPr lang="zh-CN" altLang="en-US" dirty="0"/>
              <a:t>预期的通货膨胀等于过去的通货膨胀</a:t>
            </a:r>
            <a:endParaRPr lang="en-US" altLang="zh-CN" dirty="0"/>
          </a:p>
          <a:p>
            <a:pPr lvl="3" eaLnBrk="1" hangingPunct="1">
              <a:lnSpc>
                <a:spcPct val="120000"/>
              </a:lnSpc>
              <a:buNone/>
            </a:pPr>
            <a:r>
              <a:rPr lang="zh-CN" altLang="en-US" dirty="0"/>
              <a:t>（</a:t>
            </a:r>
            <a:r>
              <a:rPr lang="en-US" altLang="zh-CN" dirty="0"/>
              <a:t>3</a:t>
            </a:r>
            <a:r>
              <a:rPr lang="zh-CN" altLang="en-US" dirty="0"/>
              <a:t>）公式表达：</a:t>
            </a:r>
            <a:endParaRPr lang="zh-CN" altLang="en-US" dirty="0"/>
          </a:p>
          <a:p>
            <a:pPr lvl="3" eaLnBrk="1" hangingPunct="1">
              <a:buNone/>
            </a:pPr>
            <a:endParaRPr lang="en-US" altLang="zh-CN" dirty="0"/>
          </a:p>
        </p:txBody>
      </p:sp>
      <p:sp>
        <p:nvSpPr>
          <p:cNvPr id="68611" name="Rectangle 1"/>
          <p:cNvSpPr/>
          <p:nvPr/>
        </p:nvSpPr>
        <p:spPr>
          <a:xfrm>
            <a:off x="3419475" y="4232275"/>
            <a:ext cx="4321175" cy="2390775"/>
          </a:xfrm>
          <a:prstGeom prst="rect">
            <a:avLst/>
          </a:prstGeom>
          <a:noFill/>
          <a:ln w="9525">
            <a:noFill/>
          </a:ln>
        </p:spPr>
        <p:txBody>
          <a:bodyPr anchor="ctr" anchorCtr="0">
            <a:spAutoFit/>
          </a:bodyPr>
          <a:p>
            <a:pPr eaLnBrk="0" hangingPunct="0">
              <a:lnSpc>
                <a:spcPct val="150000"/>
              </a:lnSpc>
            </a:pPr>
            <a:r>
              <a:rPr lang="en-US" altLang="zh-CN" sz="3200" dirty="0">
                <a:latin typeface="Calibri" panose="020F0502020204030204" charset="0"/>
                <a:cs typeface="Times New Roman" panose="02020603050405020304" pitchFamily="18" charset="0"/>
              </a:rPr>
              <a:t>π</a:t>
            </a:r>
            <a:r>
              <a:rPr lang="en-US" altLang="zh-CN" sz="3200" baseline="30000" dirty="0">
                <a:latin typeface="Calibri" panose="020F0502020204030204" charset="0"/>
                <a:cs typeface="Times New Roman" panose="02020603050405020304" pitchFamily="18" charset="0"/>
              </a:rPr>
              <a:t>E</a:t>
            </a:r>
            <a:r>
              <a:rPr lang="en-US" altLang="zh-CN" sz="3200" dirty="0">
                <a:latin typeface="Calibri" panose="020F0502020204030204" charset="0"/>
                <a:cs typeface="Times New Roman" panose="02020603050405020304" pitchFamily="18" charset="0"/>
              </a:rPr>
              <a:t>=π</a:t>
            </a:r>
            <a:r>
              <a:rPr lang="en-US" altLang="zh-CN" sz="3200" baseline="-30000" dirty="0">
                <a:latin typeface="Calibri" panose="020F0502020204030204" charset="0"/>
                <a:cs typeface="Times New Roman" panose="02020603050405020304" pitchFamily="18" charset="0"/>
              </a:rPr>
              <a:t>-1</a:t>
            </a:r>
            <a:endParaRPr lang="en-US" altLang="zh-CN" sz="3200" baseline="-30000" dirty="0">
              <a:latin typeface="Calibri" panose="020F0502020204030204" charset="0"/>
              <a:cs typeface="Times New Roman" panose="02020603050405020304" pitchFamily="18" charset="0"/>
            </a:endParaRPr>
          </a:p>
          <a:p>
            <a:pPr eaLnBrk="0" hangingPunct="0">
              <a:lnSpc>
                <a:spcPct val="150000"/>
              </a:lnSpc>
            </a:pPr>
            <a:r>
              <a:rPr lang="en-US" altLang="zh-CN" sz="3200" dirty="0">
                <a:latin typeface="Calibri" panose="020F0502020204030204" charset="0"/>
              </a:rPr>
              <a:t>π</a:t>
            </a:r>
            <a:r>
              <a:rPr lang="en-US" altLang="zh-CN" sz="3200" dirty="0">
                <a:latin typeface="Arial" panose="020B0604020202020204" pitchFamily="34" charset="0"/>
              </a:rPr>
              <a:t>=</a:t>
            </a:r>
            <a:r>
              <a:rPr lang="en-US" altLang="zh-CN" sz="3200" dirty="0">
                <a:latin typeface="Calibri" panose="020F0502020204030204" charset="0"/>
              </a:rPr>
              <a:t>π</a:t>
            </a:r>
            <a:r>
              <a:rPr lang="en-US" altLang="zh-CN" sz="3200" baseline="-25000" dirty="0">
                <a:latin typeface="Arial" panose="020B0604020202020204" pitchFamily="34" charset="0"/>
              </a:rPr>
              <a:t>-1</a:t>
            </a:r>
            <a:r>
              <a:rPr lang="en-US" altLang="zh-CN" sz="3200" dirty="0">
                <a:latin typeface="Arial" panose="020B0604020202020204" pitchFamily="34" charset="0"/>
              </a:rPr>
              <a:t>-β(u-u</a:t>
            </a:r>
            <a:r>
              <a:rPr lang="en-US" altLang="zh-CN" sz="3200" baseline="30000" dirty="0">
                <a:latin typeface="Arial" panose="020B0604020202020204" pitchFamily="34" charset="0"/>
              </a:rPr>
              <a:t>*</a:t>
            </a:r>
            <a:r>
              <a:rPr lang="en-US" altLang="zh-CN" sz="3200" dirty="0">
                <a:latin typeface="Arial" panose="020B0604020202020204" pitchFamily="34" charset="0"/>
              </a:rPr>
              <a:t>)+μ</a:t>
            </a:r>
            <a:endParaRPr lang="zh-CN" altLang="zh-CN" sz="3200" dirty="0">
              <a:latin typeface="Arial" panose="020B0604020202020204" pitchFamily="34" charset="0"/>
            </a:endParaRPr>
          </a:p>
          <a:p>
            <a:pPr eaLnBrk="0" hangingPunct="0"/>
            <a:endParaRPr lang="en-US" altLang="zh-CN" sz="3200" baseline="-30000" dirty="0">
              <a:latin typeface="Calibri" panose="020F0502020204030204" charset="0"/>
              <a:cs typeface="Times New Roman" panose="02020603050405020304" pitchFamily="18" charset="0"/>
            </a:endParaRPr>
          </a:p>
          <a:p>
            <a:pPr eaLnBrk="0" hangingPunct="0"/>
            <a:endParaRPr lang="en-US" altLang="zh-CN" sz="3200" dirty="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3"/>
          <p:cNvSpPr>
            <a:spLocks noGrp="1"/>
          </p:cNvSpPr>
          <p:nvPr>
            <p:ph idx="1"/>
          </p:nvPr>
        </p:nvSpPr>
        <p:spPr>
          <a:xfrm>
            <a:off x="215900" y="1341438"/>
            <a:ext cx="8229600" cy="4784725"/>
          </a:xfrm>
        </p:spPr>
        <p:txBody>
          <a:bodyPr vert="horz" wrap="square" lIns="91440" tIns="45720" rIns="91440" bIns="45720" anchor="t" anchorCtr="0"/>
          <a:p>
            <a:pPr lvl="2" eaLnBrk="1" hangingPunct="1"/>
            <a:endParaRPr lang="en-US" altLang="zh-CN" dirty="0"/>
          </a:p>
          <a:p>
            <a:pPr lvl="2" eaLnBrk="1" hangingPunct="1"/>
            <a:endParaRPr lang="en-US" altLang="zh-CN" dirty="0"/>
          </a:p>
          <a:p>
            <a:pPr lvl="2" eaLnBrk="1" hangingPunct="1"/>
            <a:endParaRPr lang="en-US" altLang="zh-CN" dirty="0"/>
          </a:p>
          <a:p>
            <a:pPr lvl="2" eaLnBrk="1" hangingPunct="1"/>
            <a:endParaRPr lang="en-US" altLang="zh-CN" dirty="0"/>
          </a:p>
          <a:p>
            <a:pPr lvl="2" eaLnBrk="1" hangingPunct="1"/>
            <a:endParaRPr lang="en-US" altLang="zh-CN" dirty="0"/>
          </a:p>
          <a:p>
            <a:pPr lvl="2" eaLnBrk="1" hangingPunct="1"/>
            <a:endParaRPr lang="en-US" altLang="zh-CN" dirty="0"/>
          </a:p>
          <a:p>
            <a:pPr lvl="2" eaLnBrk="1" hangingPunct="1"/>
            <a:endParaRPr lang="en-US" altLang="zh-CN" dirty="0"/>
          </a:p>
          <a:p>
            <a:pPr lvl="3" eaLnBrk="1" hangingPunct="1"/>
            <a:endParaRPr lang="en-US" altLang="zh-CN" dirty="0"/>
          </a:p>
          <a:p>
            <a:pPr lvl="3" eaLnBrk="1" hangingPunct="1"/>
            <a:endParaRPr lang="en-US" altLang="zh-CN" dirty="0"/>
          </a:p>
          <a:p>
            <a:pPr lvl="3" eaLnBrk="1" hangingPunct="1">
              <a:buNone/>
            </a:pPr>
            <a:r>
              <a:rPr lang="zh-CN" altLang="en-US" dirty="0"/>
              <a:t>（</a:t>
            </a:r>
            <a:r>
              <a:rPr lang="en-US" altLang="zh-CN" dirty="0"/>
              <a:t>4</a:t>
            </a:r>
            <a:r>
              <a:rPr lang="zh-CN" altLang="en-US" dirty="0"/>
              <a:t>）附加预期的菲利普斯曲线试图对通货膨胀和失业的关系作出了新的解释</a:t>
            </a:r>
            <a:r>
              <a:rPr lang="en-US" altLang="zh-CN" dirty="0"/>
              <a:t>, </a:t>
            </a:r>
            <a:r>
              <a:rPr lang="zh-CN" altLang="en-US" dirty="0"/>
              <a:t>认为它们并不存在长期的替代关系。</a:t>
            </a:r>
            <a:endParaRPr lang="zh-CN" altLang="en-US" dirty="0"/>
          </a:p>
        </p:txBody>
      </p:sp>
      <p:sp>
        <p:nvSpPr>
          <p:cNvPr id="69635" name="Text Box 5"/>
          <p:cNvSpPr txBox="1"/>
          <p:nvPr/>
        </p:nvSpPr>
        <p:spPr>
          <a:xfrm>
            <a:off x="2690813" y="4557713"/>
            <a:ext cx="4176712" cy="396875"/>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13-6 </a:t>
            </a:r>
            <a:r>
              <a:rPr lang="zh-CN" altLang="en-US" sz="2000" b="0" dirty="0">
                <a:latin typeface="楷体_GB2312" pitchFamily="49" charset="-122"/>
                <a:ea typeface="楷体_GB2312" pitchFamily="49" charset="-122"/>
              </a:rPr>
              <a:t>附加预期的菲利普斯曲线</a:t>
            </a:r>
            <a:endParaRPr lang="zh-CN" altLang="en-US" sz="2000" b="0" dirty="0">
              <a:latin typeface="楷体_GB2312" pitchFamily="49" charset="-122"/>
              <a:ea typeface="楷体_GB2312" pitchFamily="49" charset="-122"/>
            </a:endParaRPr>
          </a:p>
        </p:txBody>
      </p:sp>
      <p:sp>
        <p:nvSpPr>
          <p:cNvPr id="69636"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第二节 通货膨胀</a:t>
            </a:r>
            <a:endParaRPr lang="zh-CN" altLang="en-US" sz="3600" b="0" dirty="0">
              <a:latin typeface="黑体" panose="02010609060101010101" pitchFamily="49" charset="-122"/>
              <a:ea typeface="黑体" panose="02010609060101010101" pitchFamily="49" charset="-122"/>
            </a:endParaRPr>
          </a:p>
        </p:txBody>
      </p:sp>
      <p:pic>
        <p:nvPicPr>
          <p:cNvPr id="69637" name="Picture 6"/>
          <p:cNvPicPr>
            <a:picLocks noChangeAspect="1"/>
          </p:cNvPicPr>
          <p:nvPr/>
        </p:nvPicPr>
        <p:blipFill>
          <a:blip r:embed="rId1"/>
          <a:stretch>
            <a:fillRect/>
          </a:stretch>
        </p:blipFill>
        <p:spPr>
          <a:xfrm>
            <a:off x="2411413" y="1341438"/>
            <a:ext cx="4410075" cy="3105150"/>
          </a:xfrm>
          <a:prstGeom prst="rect">
            <a:avLst/>
          </a:prstGeom>
          <a:noFill/>
          <a:ln w="9525">
            <a:noFill/>
          </a:ln>
        </p:spPr>
      </p:pic>
      <p:sp>
        <p:nvSpPr>
          <p:cNvPr id="2" name="文本框 1"/>
          <p:cNvSpPr txBox="1"/>
          <p:nvPr/>
        </p:nvSpPr>
        <p:spPr>
          <a:xfrm>
            <a:off x="5186680" y="1015365"/>
            <a:ext cx="3048000" cy="645160"/>
          </a:xfrm>
          <a:prstGeom prst="rect">
            <a:avLst/>
          </a:prstGeom>
          <a:noFill/>
        </p:spPr>
        <p:txBody>
          <a:bodyPr wrap="square" rtlCol="0">
            <a:spAutoFit/>
          </a:bodyPr>
          <a:p>
            <a:r>
              <a:rPr lang="zh-CN" altLang="en-US"/>
              <a:t>预期通货膨胀率增加的时候曲线会向上平移</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3"/>
          <p:cNvSpPr>
            <a:spLocks noGrp="1"/>
          </p:cNvSpPr>
          <p:nvPr>
            <p:ph idx="1"/>
          </p:nvPr>
        </p:nvSpPr>
        <p:spPr>
          <a:xfrm>
            <a:off x="-381000" y="1341438"/>
            <a:ext cx="9345613" cy="4784725"/>
          </a:xfrm>
        </p:spPr>
        <p:txBody>
          <a:bodyPr vert="horz" wrap="square" lIns="91440" tIns="45720" rIns="91440" bIns="45720" anchor="t" anchorCtr="0"/>
          <a:p>
            <a:pPr lvl="2" eaLnBrk="1" hangingPunct="1">
              <a:buNone/>
            </a:pPr>
            <a:r>
              <a:rPr lang="en-US" altLang="zh-CN" b="1" dirty="0"/>
              <a:t>     2</a:t>
            </a:r>
            <a:r>
              <a:rPr lang="zh-CN" altLang="en-US" b="1" dirty="0"/>
              <a:t>、长期菲利普斯曲线</a:t>
            </a:r>
            <a:endParaRPr lang="zh-CN" altLang="en-US" b="1" dirty="0"/>
          </a:p>
          <a:p>
            <a:pPr lvl="3" eaLnBrk="1" hangingPunct="1">
              <a:buNone/>
            </a:pPr>
            <a:r>
              <a:rPr lang="zh-CN" altLang="en-US" dirty="0"/>
              <a:t>   （</a:t>
            </a:r>
            <a:r>
              <a:rPr lang="en-US" altLang="zh-CN" dirty="0"/>
              <a:t>1</a:t>
            </a:r>
            <a:r>
              <a:rPr lang="zh-CN" altLang="en-US" dirty="0"/>
              <a:t>）在长期中</a:t>
            </a:r>
            <a:r>
              <a:rPr lang="en-US" altLang="zh-CN" dirty="0"/>
              <a:t>, </a:t>
            </a:r>
            <a:r>
              <a:rPr lang="zh-CN" altLang="en-US" dirty="0"/>
              <a:t>人们对通货膨胀率的预期与实际通货膨胀率迟早会一致。因此</a:t>
            </a:r>
            <a:r>
              <a:rPr lang="en-US" altLang="zh-CN" dirty="0"/>
              <a:t>, </a:t>
            </a:r>
            <a:r>
              <a:rPr lang="zh-CN" altLang="en-US" dirty="0"/>
              <a:t>长期菲利普斯曲线是一条直线</a:t>
            </a:r>
            <a:r>
              <a:rPr lang="en-US" altLang="zh-CN" dirty="0"/>
              <a:t>, </a:t>
            </a:r>
            <a:r>
              <a:rPr lang="zh-CN" altLang="en-US" dirty="0"/>
              <a:t>表明失业率与通货膨胀率之间不存在替换关系。此时</a:t>
            </a:r>
            <a:r>
              <a:rPr lang="en-US" altLang="zh-CN" dirty="0"/>
              <a:t>, </a:t>
            </a:r>
            <a:r>
              <a:rPr lang="zh-CN" altLang="en-US" dirty="0"/>
              <a:t>社会经济实现充分就业</a:t>
            </a:r>
            <a:r>
              <a:rPr lang="en-US" altLang="zh-CN" dirty="0"/>
              <a:t>, </a:t>
            </a:r>
            <a:r>
              <a:rPr lang="zh-CN" altLang="en-US" dirty="0"/>
              <a:t>失业率处于自然失业率的水平。</a:t>
            </a:r>
            <a:endParaRPr lang="zh-CN" altLang="en-US" dirty="0"/>
          </a:p>
          <a:p>
            <a:pPr lvl="2" eaLnBrk="1" hangingPunct="1"/>
            <a:endParaRPr lang="en-US" altLang="zh-CN" dirty="0"/>
          </a:p>
        </p:txBody>
      </p:sp>
      <p:sp>
        <p:nvSpPr>
          <p:cNvPr id="70659" name="Text Box 5"/>
          <p:cNvSpPr txBox="1"/>
          <p:nvPr/>
        </p:nvSpPr>
        <p:spPr>
          <a:xfrm>
            <a:off x="3030538" y="5911850"/>
            <a:ext cx="4176712" cy="396875"/>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13-8 </a:t>
            </a:r>
            <a:r>
              <a:rPr lang="zh-CN" altLang="en-US" sz="2000" b="0" dirty="0">
                <a:latin typeface="楷体_GB2312" pitchFamily="49" charset="-122"/>
                <a:ea typeface="楷体_GB2312" pitchFamily="49" charset="-122"/>
              </a:rPr>
              <a:t>长期的菲利普斯曲线</a:t>
            </a:r>
            <a:endParaRPr lang="zh-CN" altLang="en-US" sz="2000" b="0" dirty="0">
              <a:latin typeface="楷体_GB2312" pitchFamily="49" charset="-122"/>
              <a:ea typeface="楷体_GB2312" pitchFamily="49" charset="-122"/>
            </a:endParaRPr>
          </a:p>
        </p:txBody>
      </p:sp>
      <p:sp>
        <p:nvSpPr>
          <p:cNvPr id="70660"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第二节 通货膨胀</a:t>
            </a:r>
            <a:endParaRPr lang="zh-CN" altLang="en-US" sz="3600" b="0" dirty="0">
              <a:latin typeface="黑体" panose="02010609060101010101" pitchFamily="49" charset="-122"/>
              <a:ea typeface="黑体" panose="02010609060101010101" pitchFamily="49" charset="-122"/>
            </a:endParaRPr>
          </a:p>
        </p:txBody>
      </p:sp>
      <p:pic>
        <p:nvPicPr>
          <p:cNvPr id="70661" name="Picture 6"/>
          <p:cNvPicPr>
            <a:picLocks noChangeAspect="1"/>
          </p:cNvPicPr>
          <p:nvPr/>
        </p:nvPicPr>
        <p:blipFill>
          <a:blip r:embed="rId1"/>
          <a:stretch>
            <a:fillRect/>
          </a:stretch>
        </p:blipFill>
        <p:spPr>
          <a:xfrm>
            <a:off x="2700338" y="3068638"/>
            <a:ext cx="4381500" cy="2867025"/>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3"/>
          <p:cNvSpPr>
            <a:spLocks noGrp="1"/>
          </p:cNvSpPr>
          <p:nvPr>
            <p:ph idx="1"/>
          </p:nvPr>
        </p:nvSpPr>
        <p:spPr>
          <a:xfrm>
            <a:off x="0" y="1341438"/>
            <a:ext cx="8675688" cy="4784725"/>
          </a:xfrm>
        </p:spPr>
        <p:txBody>
          <a:bodyPr vert="horz" wrap="square" lIns="91440" tIns="45720" rIns="91440" bIns="45720" anchor="t" anchorCtr="0"/>
          <a:p>
            <a:pPr eaLnBrk="1" hangingPunct="1">
              <a:buNone/>
            </a:pPr>
            <a:r>
              <a:rPr lang="zh-CN" altLang="en-US" dirty="0"/>
              <a:t>    七、通货紧缩和滞胀</a:t>
            </a:r>
            <a:endParaRPr lang="zh-CN" altLang="en-US" dirty="0"/>
          </a:p>
          <a:p>
            <a:pPr lvl="1" eaLnBrk="1" hangingPunct="1">
              <a:buNone/>
            </a:pPr>
            <a:r>
              <a:rPr lang="zh-CN" altLang="en-US" dirty="0"/>
              <a:t>（一）通货紧缩</a:t>
            </a:r>
            <a:endParaRPr lang="zh-CN" altLang="en-US" dirty="0"/>
          </a:p>
          <a:p>
            <a:pPr lvl="2" eaLnBrk="1" hangingPunct="1">
              <a:buNone/>
            </a:pPr>
            <a:r>
              <a:rPr lang="en-US" altLang="zh-CN" dirty="0"/>
              <a:t>   1</a:t>
            </a:r>
            <a:r>
              <a:rPr lang="zh-CN" altLang="en-US" dirty="0"/>
              <a:t>、通货紧缩的定义：在货币供应量不能满足流通中货币的实际需要量或在其他决定货币供需的因素的影响下</a:t>
            </a:r>
            <a:r>
              <a:rPr lang="en-US" altLang="zh-CN" dirty="0"/>
              <a:t>, </a:t>
            </a:r>
            <a:r>
              <a:rPr lang="zh-CN" altLang="en-US" dirty="0"/>
              <a:t>导致一般价格水平持续、普遍、显著下跌。</a:t>
            </a:r>
            <a:endParaRPr lang="zh-CN" altLang="en-US" dirty="0"/>
          </a:p>
          <a:p>
            <a:pPr lvl="2" eaLnBrk="1" hangingPunct="1">
              <a:buNone/>
            </a:pPr>
            <a:r>
              <a:rPr lang="en-US" altLang="zh-CN" dirty="0"/>
              <a:t>   </a:t>
            </a:r>
            <a:r>
              <a:rPr lang="zh-CN" altLang="en-US" dirty="0"/>
              <a:t>（</a:t>
            </a:r>
            <a:r>
              <a:rPr lang="en-US" altLang="zh-CN" dirty="0"/>
              <a:t>1</a:t>
            </a:r>
            <a:r>
              <a:rPr lang="zh-CN" altLang="en-US" dirty="0"/>
              <a:t>）流通中的货币大大少于商品流通的需要</a:t>
            </a:r>
            <a:r>
              <a:rPr lang="en-US" altLang="zh-CN" dirty="0"/>
              <a:t>, </a:t>
            </a:r>
            <a:r>
              <a:rPr lang="zh-CN" altLang="en-US" dirty="0"/>
              <a:t>特别是货币流通速度下降。</a:t>
            </a:r>
            <a:endParaRPr lang="zh-CN" altLang="en-US" dirty="0"/>
          </a:p>
          <a:p>
            <a:pPr lvl="2" eaLnBrk="1" hangingPunct="1">
              <a:buNone/>
            </a:pPr>
            <a:r>
              <a:rPr lang="en-US" altLang="zh-CN" dirty="0"/>
              <a:t>   </a:t>
            </a:r>
            <a:r>
              <a:rPr lang="zh-CN" altLang="en-US" dirty="0"/>
              <a:t>（</a:t>
            </a:r>
            <a:r>
              <a:rPr lang="en-US" altLang="zh-CN" dirty="0"/>
              <a:t>2</a:t>
            </a:r>
            <a:r>
              <a:rPr lang="zh-CN" altLang="en-US" dirty="0"/>
              <a:t>）社会价格总水平即商品和劳务价格总水平普遍、持续下降。</a:t>
            </a:r>
            <a:endParaRPr lang="zh-CN" altLang="en-US" dirty="0"/>
          </a:p>
          <a:p>
            <a:pPr lvl="2" eaLnBrk="1" hangingPunct="1">
              <a:buNone/>
            </a:pPr>
            <a:r>
              <a:rPr lang="en-US" altLang="zh-CN" dirty="0"/>
              <a:t>   </a:t>
            </a:r>
            <a:r>
              <a:rPr lang="zh-CN" altLang="en-US" dirty="0"/>
              <a:t>（</a:t>
            </a:r>
            <a:r>
              <a:rPr lang="en-US" altLang="zh-CN" dirty="0"/>
              <a:t>3</a:t>
            </a:r>
            <a:r>
              <a:rPr lang="zh-CN" altLang="en-US" dirty="0"/>
              <a:t>）通货紧缩往往是在通货膨胀得到抑制之后发生的。</a:t>
            </a:r>
            <a:endParaRPr lang="zh-CN" altLang="en-US" dirty="0"/>
          </a:p>
        </p:txBody>
      </p:sp>
      <p:sp>
        <p:nvSpPr>
          <p:cNvPr id="71683"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第二节 通货膨胀</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3"/>
          <p:cNvSpPr>
            <a:spLocks noGrp="1"/>
          </p:cNvSpPr>
          <p:nvPr>
            <p:ph idx="1"/>
          </p:nvPr>
        </p:nvSpPr>
        <p:spPr/>
        <p:txBody>
          <a:bodyPr vert="horz" wrap="square" lIns="91440" tIns="45720" rIns="91440" bIns="45720" anchor="t" anchorCtr="0"/>
          <a:p>
            <a:pPr lvl="2" eaLnBrk="1" hangingPunct="1">
              <a:buNone/>
            </a:pPr>
            <a:r>
              <a:rPr lang="en-US" altLang="zh-CN" dirty="0"/>
              <a:t>2</a:t>
            </a:r>
            <a:r>
              <a:rPr lang="zh-CN" altLang="en-US" dirty="0"/>
              <a:t>、</a:t>
            </a:r>
            <a:r>
              <a:rPr lang="zh-CN" altLang="en-US" dirty="0">
                <a:highlight>
                  <a:srgbClr val="FFFF00"/>
                </a:highlight>
              </a:rPr>
              <a:t>通货紧缩的影响</a:t>
            </a:r>
            <a:endParaRPr lang="zh-CN" altLang="en-US" dirty="0">
              <a:highlight>
                <a:srgbClr val="FFFF00"/>
              </a:highlight>
            </a:endParaRPr>
          </a:p>
          <a:p>
            <a:pPr lvl="3" eaLnBrk="1" hangingPunct="1">
              <a:buNone/>
            </a:pPr>
            <a:r>
              <a:rPr lang="en-US" altLang="zh-CN" sz="2400" dirty="0"/>
              <a:t>(1)</a:t>
            </a:r>
            <a:r>
              <a:rPr lang="zh-CN" altLang="en-US" sz="2400" dirty="0"/>
              <a:t>生产明显下降，</a:t>
            </a:r>
            <a:r>
              <a:rPr lang="en-US" altLang="zh-CN" sz="2400" dirty="0"/>
              <a:t>GDP </a:t>
            </a:r>
            <a:r>
              <a:rPr lang="zh-CN" altLang="en-US" sz="2400" dirty="0"/>
              <a:t>增长放慢甚至停滞不前</a:t>
            </a:r>
            <a:endParaRPr lang="zh-CN" altLang="en-US" sz="2400" dirty="0"/>
          </a:p>
          <a:p>
            <a:pPr lvl="3" eaLnBrk="1" hangingPunct="1">
              <a:buNone/>
            </a:pPr>
            <a:r>
              <a:rPr lang="en-US" altLang="zh-CN" sz="2400" dirty="0"/>
              <a:t>(2)</a:t>
            </a:r>
            <a:r>
              <a:rPr lang="zh-CN" altLang="en-US" sz="2400" dirty="0"/>
              <a:t>失业率明显上升</a:t>
            </a:r>
            <a:endParaRPr lang="zh-CN" altLang="en-US" sz="2400" dirty="0"/>
          </a:p>
          <a:p>
            <a:pPr lvl="3" eaLnBrk="1" hangingPunct="1">
              <a:buNone/>
            </a:pPr>
            <a:r>
              <a:rPr lang="en-US" altLang="zh-CN" sz="2400" dirty="0"/>
              <a:t>(3)</a:t>
            </a:r>
            <a:r>
              <a:rPr lang="zh-CN" altLang="en-US" sz="2400" dirty="0"/>
              <a:t>进出口额大幅度缩减</a:t>
            </a:r>
            <a:endParaRPr lang="zh-CN" altLang="en-US" sz="2400" dirty="0"/>
          </a:p>
          <a:p>
            <a:pPr lvl="1" eaLnBrk="1" hangingPunct="1">
              <a:buNone/>
            </a:pPr>
            <a:r>
              <a:rPr lang="zh-CN" altLang="en-US" dirty="0"/>
              <a:t>（二）滞胀</a:t>
            </a:r>
            <a:endParaRPr lang="zh-CN" altLang="en-US" dirty="0"/>
          </a:p>
          <a:p>
            <a:pPr lvl="2" eaLnBrk="1" hangingPunct="1">
              <a:buNone/>
            </a:pPr>
            <a:r>
              <a:rPr lang="en-US" altLang="zh-CN" dirty="0"/>
              <a:t>1</a:t>
            </a:r>
            <a:r>
              <a:rPr lang="zh-CN" altLang="en-US" dirty="0"/>
              <a:t>、定义：滞胀是指经济生活中出现生产停滞、失业增加和物价水平居高不下同时并存的现象。</a:t>
            </a:r>
            <a:endParaRPr lang="zh-CN" altLang="en-US" dirty="0"/>
          </a:p>
          <a:p>
            <a:pPr lvl="2" eaLnBrk="1" hangingPunct="1">
              <a:buNone/>
            </a:pPr>
            <a:r>
              <a:rPr lang="en-US" altLang="zh-CN" dirty="0"/>
              <a:t>2</a:t>
            </a:r>
            <a:r>
              <a:rPr lang="zh-CN" altLang="en-US" dirty="0"/>
              <a:t>、主要特征：</a:t>
            </a:r>
            <a:r>
              <a:rPr lang="en-US" altLang="zh-CN" dirty="0"/>
              <a:t>GDP </a:t>
            </a:r>
            <a:r>
              <a:rPr lang="zh-CN" altLang="en-US" dirty="0"/>
              <a:t>增长缓慢甚至出现负增长</a:t>
            </a:r>
            <a:r>
              <a:rPr lang="en-US" altLang="zh-CN" dirty="0"/>
              <a:t>, </a:t>
            </a:r>
            <a:r>
              <a:rPr lang="zh-CN" altLang="en-US" dirty="0"/>
              <a:t>同时物价上升加快</a:t>
            </a:r>
            <a:r>
              <a:rPr lang="en-US" altLang="zh-CN" dirty="0"/>
              <a:t>, </a:t>
            </a:r>
            <a:r>
              <a:rPr lang="zh-CN" altLang="en-US" dirty="0"/>
              <a:t>通货膨胀率一般超过</a:t>
            </a:r>
            <a:r>
              <a:rPr lang="en-US" altLang="zh-CN" dirty="0"/>
              <a:t>5% </a:t>
            </a:r>
            <a:r>
              <a:rPr lang="zh-CN" altLang="en-US" dirty="0"/>
              <a:t>甚至更高。</a:t>
            </a:r>
            <a:endParaRPr lang="zh-CN" altLang="en-US" dirty="0"/>
          </a:p>
          <a:p>
            <a:pPr lvl="2" eaLnBrk="1" hangingPunct="1">
              <a:buNone/>
            </a:pPr>
            <a:r>
              <a:rPr lang="en-US" altLang="zh-CN" dirty="0"/>
              <a:t>3</a:t>
            </a:r>
            <a:r>
              <a:rPr lang="zh-CN" altLang="en-US" dirty="0"/>
              <a:t>、原因：</a:t>
            </a:r>
            <a:r>
              <a:rPr lang="zh-CN" altLang="en-US" dirty="0">
                <a:solidFill>
                  <a:schemeClr val="accent2"/>
                </a:solidFill>
                <a:highlight>
                  <a:srgbClr val="FFFF00"/>
                </a:highlight>
              </a:rPr>
              <a:t>菲利普斯曲线发生了整体移动</a:t>
            </a:r>
            <a:r>
              <a:rPr lang="zh-CN" altLang="en-US" dirty="0">
                <a:highlight>
                  <a:srgbClr val="FFFF00"/>
                </a:highlight>
              </a:rPr>
              <a:t>；</a:t>
            </a:r>
            <a:r>
              <a:rPr lang="zh-CN" altLang="en-US" dirty="0">
                <a:solidFill>
                  <a:schemeClr val="hlink"/>
                </a:solidFill>
                <a:highlight>
                  <a:srgbClr val="FFFF00"/>
                </a:highlight>
              </a:rPr>
              <a:t>供给冲击</a:t>
            </a:r>
            <a:endParaRPr lang="zh-CN" altLang="en-US" dirty="0">
              <a:solidFill>
                <a:schemeClr val="hlink"/>
              </a:solidFill>
              <a:highlight>
                <a:srgbClr val="FFFF00"/>
              </a:highlight>
            </a:endParaRPr>
          </a:p>
        </p:txBody>
      </p:sp>
      <p:sp>
        <p:nvSpPr>
          <p:cNvPr id="72707"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第二节 通货膨胀</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30" name="Picture 4"/>
          <p:cNvPicPr>
            <a:picLocks noChangeAspect="1"/>
          </p:cNvPicPr>
          <p:nvPr/>
        </p:nvPicPr>
        <p:blipFill>
          <a:blip r:embed="rId1"/>
          <a:stretch>
            <a:fillRect/>
          </a:stretch>
        </p:blipFill>
        <p:spPr>
          <a:xfrm>
            <a:off x="0" y="0"/>
            <a:ext cx="9144000" cy="68580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4"/>
          <p:cNvPicPr>
            <a:picLocks noChangeAspect="1"/>
          </p:cNvPicPr>
          <p:nvPr/>
        </p:nvPicPr>
        <p:blipFill>
          <a:blip r:embed="rId1"/>
          <a:stretch>
            <a:fillRect/>
          </a:stretch>
        </p:blipFill>
        <p:spPr>
          <a:xfrm>
            <a:off x="0" y="0"/>
            <a:ext cx="9144000" cy="6278563"/>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b="0" dirty="0"/>
            </a:fld>
            <a:endParaRPr lang="zh-CN" altLang="en-US" sz="1400" b="0" dirty="0"/>
          </a:p>
        </p:txBody>
      </p:sp>
      <p:sp>
        <p:nvSpPr>
          <p:cNvPr id="75779" name="Rectangle 2"/>
          <p:cNvSpPr>
            <a:spLocks noGrp="1"/>
          </p:cNvSpPr>
          <p:nvPr>
            <p:ph type="title"/>
          </p:nvPr>
        </p:nvSpPr>
        <p:spPr>
          <a:xfrm>
            <a:off x="468313" y="260350"/>
            <a:ext cx="8229600" cy="719138"/>
          </a:xfrm>
        </p:spPr>
        <p:txBody>
          <a:bodyPr vert="horz" wrap="square" lIns="91440" tIns="45720" rIns="91440" bIns="45720" anchor="ctr" anchorCtr="0"/>
          <a:p>
            <a:pPr eaLnBrk="1" hangingPunct="1"/>
            <a:r>
              <a:rPr lang="zh-CN" altLang="en-US" sz="2800" b="1" dirty="0">
                <a:solidFill>
                  <a:srgbClr val="C00000"/>
                </a:solidFill>
              </a:rPr>
              <a:t>补充材料：通货膨胀的治理</a:t>
            </a:r>
            <a:endParaRPr lang="zh-CN" altLang="en-US" sz="2800" b="1" dirty="0">
              <a:solidFill>
                <a:srgbClr val="C00000"/>
              </a:solidFill>
            </a:endParaRPr>
          </a:p>
        </p:txBody>
      </p:sp>
      <p:sp>
        <p:nvSpPr>
          <p:cNvPr id="75780" name="Rectangle 3"/>
          <p:cNvSpPr>
            <a:spLocks noGrp="1"/>
          </p:cNvSpPr>
          <p:nvPr>
            <p:ph type="body" sz="half" idx="1"/>
          </p:nvPr>
        </p:nvSpPr>
        <p:spPr>
          <a:xfrm>
            <a:off x="468313" y="1125538"/>
            <a:ext cx="7570787" cy="4319587"/>
          </a:xfrm>
        </p:spPr>
        <p:txBody>
          <a:bodyPr vert="horz" wrap="square" lIns="91440" tIns="45720" rIns="91440" bIns="45720" anchor="t" anchorCtr="0"/>
          <a:p>
            <a:pPr eaLnBrk="1" hangingPunct="1">
              <a:lnSpc>
                <a:spcPct val="90000"/>
              </a:lnSpc>
              <a:buClrTx/>
              <a:buSzTx/>
              <a:buFontTx/>
              <a:buNone/>
            </a:pPr>
            <a:r>
              <a:rPr lang="zh-CN" altLang="en-US" sz="2000" dirty="0">
                <a:solidFill>
                  <a:schemeClr val="tx2"/>
                </a:solidFill>
              </a:rPr>
              <a:t>    </a:t>
            </a:r>
            <a:r>
              <a:rPr lang="en-US" altLang="zh-CN" sz="2000" dirty="0">
                <a:solidFill>
                  <a:schemeClr val="tx2"/>
                </a:solidFill>
              </a:rPr>
              <a:t>1</a:t>
            </a:r>
            <a:r>
              <a:rPr lang="zh-CN" altLang="en-US" sz="2000" dirty="0">
                <a:solidFill>
                  <a:schemeClr val="tx2"/>
                </a:solidFill>
              </a:rPr>
              <a:t>、紧缩性的货币政策</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（1）</a:t>
            </a:r>
            <a:r>
              <a:rPr lang="zh-CN" altLang="en-US" sz="2000" dirty="0">
                <a:solidFill>
                  <a:schemeClr val="tx2"/>
                </a:solidFill>
              </a:rPr>
              <a:t>提高存款准备金率</a:t>
            </a:r>
            <a:endParaRPr lang="zh-CN" altLang="en-US" sz="2000" dirty="0">
              <a:solidFill>
                <a:schemeClr val="tx2"/>
              </a:solidFill>
            </a:endParaRPr>
          </a:p>
          <a:p>
            <a:pPr eaLnBrk="1" hangingPunct="1">
              <a:lnSpc>
                <a:spcPct val="90000"/>
              </a:lnSpc>
              <a:buClrTx/>
              <a:buSzTx/>
              <a:buFontTx/>
              <a:buNone/>
            </a:pPr>
            <a:r>
              <a:rPr lang="en-US" altLang="zh-CN" sz="2000" dirty="0">
                <a:solidFill>
                  <a:schemeClr val="tx2"/>
                </a:solidFill>
              </a:rPr>
              <a:t>           （</a:t>
            </a:r>
            <a:r>
              <a:rPr lang="en-US" altLang="zh-CN" sz="2000" dirty="0">
                <a:solidFill>
                  <a:schemeClr val="tx2"/>
                </a:solidFill>
                <a:latin typeface="宋体" panose="02010600030101010101" pitchFamily="2" charset="-122"/>
              </a:rPr>
              <a:t>2</a:t>
            </a:r>
            <a:r>
              <a:rPr lang="en-US" altLang="zh-CN" sz="2000" dirty="0">
                <a:solidFill>
                  <a:schemeClr val="tx2"/>
                </a:solidFill>
              </a:rPr>
              <a:t>）</a:t>
            </a:r>
            <a:r>
              <a:rPr lang="zh-CN" altLang="en-US" sz="2000" dirty="0">
                <a:solidFill>
                  <a:schemeClr val="tx2"/>
                </a:solidFill>
              </a:rPr>
              <a:t>提高利率（贴现率）</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3</a:t>
            </a:r>
            <a:r>
              <a:rPr lang="zh-CN" altLang="en-US" sz="2000" dirty="0">
                <a:solidFill>
                  <a:schemeClr val="tx2"/>
                </a:solidFill>
              </a:rPr>
              <a:t>）减少基础货币发行量</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4</a:t>
            </a:r>
            <a:r>
              <a:rPr lang="zh-CN" altLang="en-US" sz="2000" dirty="0">
                <a:solidFill>
                  <a:schemeClr val="tx2"/>
                </a:solidFill>
              </a:rPr>
              <a:t>）回收过剩的流动性</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5</a:t>
            </a:r>
            <a:r>
              <a:rPr lang="zh-CN" altLang="en-US" sz="2000" dirty="0">
                <a:solidFill>
                  <a:schemeClr val="tx2"/>
                </a:solidFill>
              </a:rPr>
              <a:t>）压缩商业银行的贷款规模</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2、紧缩性的财政政策</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1</a:t>
            </a:r>
            <a:r>
              <a:rPr lang="zh-CN" altLang="en-US" sz="2000" dirty="0">
                <a:solidFill>
                  <a:schemeClr val="tx2"/>
                </a:solidFill>
              </a:rPr>
              <a:t>）减少政府购买</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2</a:t>
            </a:r>
            <a:r>
              <a:rPr lang="zh-CN" altLang="en-US" sz="2000" dirty="0">
                <a:solidFill>
                  <a:schemeClr val="tx2"/>
                </a:solidFill>
              </a:rPr>
              <a:t>）减少政府投资</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3</a:t>
            </a:r>
            <a:r>
              <a:rPr lang="zh-CN" altLang="en-US" sz="2000" dirty="0">
                <a:solidFill>
                  <a:schemeClr val="tx2"/>
                </a:solidFill>
              </a:rPr>
              <a:t>）减少转移支付</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4</a:t>
            </a:r>
            <a:r>
              <a:rPr lang="zh-CN" altLang="en-US" sz="2000" dirty="0">
                <a:solidFill>
                  <a:schemeClr val="tx2"/>
                </a:solidFill>
              </a:rPr>
              <a:t>）</a:t>
            </a:r>
            <a:r>
              <a:rPr lang="zh-CN" altLang="en-US" sz="2000" dirty="0">
                <a:solidFill>
                  <a:schemeClr val="tx2"/>
                </a:solidFill>
                <a:latin typeface="宋体" panose="02010600030101010101" pitchFamily="2" charset="-122"/>
              </a:rPr>
              <a:t>提高税率 增加税收 </a:t>
            </a:r>
            <a:endParaRPr lang="zh-CN" altLang="en-US" sz="2000" dirty="0">
              <a:solidFill>
                <a:schemeClr val="tx2"/>
              </a:solidFill>
              <a:latin typeface="宋体" panose="02010600030101010101" pitchFamily="2" charset="-122"/>
            </a:endParaRPr>
          </a:p>
          <a:p>
            <a:pPr eaLnBrk="1" hangingPunct="1">
              <a:lnSpc>
                <a:spcPct val="90000"/>
              </a:lnSpc>
              <a:buClrTx/>
              <a:buSzTx/>
              <a:buFontTx/>
              <a:buNone/>
            </a:pPr>
            <a:r>
              <a:rPr lang="zh-CN" altLang="en-US" sz="2000" dirty="0">
                <a:solidFill>
                  <a:schemeClr val="tx2"/>
                </a:solidFill>
              </a:rPr>
              <a:t>    3、指数化对策</a:t>
            </a:r>
            <a:endParaRPr lang="zh-CN" altLang="en-US" sz="2000" dirty="0">
              <a:solidFill>
                <a:schemeClr val="tx2"/>
              </a:solidFill>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1）工资收入指数化</a:t>
            </a:r>
            <a:endParaRPr lang="zh-CN" altLang="en-US" sz="2000" dirty="0">
              <a:solidFill>
                <a:schemeClr val="tx2"/>
              </a:solidFill>
              <a:latin typeface="宋体" panose="02010600030101010101" pitchFamily="2" charset="-122"/>
            </a:endParaRPr>
          </a:p>
          <a:p>
            <a:pPr eaLnBrk="1" hangingPunct="1">
              <a:lnSpc>
                <a:spcPct val="90000"/>
              </a:lnSpc>
              <a:buClrTx/>
              <a:buSzTx/>
              <a:buFontTx/>
              <a:buNone/>
            </a:pPr>
            <a:r>
              <a:rPr lang="zh-CN" altLang="en-US" sz="2000" dirty="0">
                <a:solidFill>
                  <a:schemeClr val="tx2"/>
                </a:solidFill>
              </a:rPr>
              <a:t>           （</a:t>
            </a:r>
            <a:r>
              <a:rPr lang="zh-CN" altLang="en-US" sz="2000" dirty="0">
                <a:solidFill>
                  <a:schemeClr val="tx2"/>
                </a:solidFill>
                <a:latin typeface="宋体" panose="02010600030101010101" pitchFamily="2" charset="-122"/>
              </a:rPr>
              <a:t>2）银行利率指数化</a:t>
            </a:r>
            <a:endParaRPr lang="zh-CN" altLang="en-US" sz="2000" dirty="0">
              <a:solidFill>
                <a:schemeClr val="tx2"/>
              </a:solidFill>
              <a:latin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3"/>
          <p:cNvSpPr>
            <a:spLocks noGrp="1" noChangeArrowheads="1"/>
          </p:cNvSpPr>
          <p:nvPr>
            <p:ph idx="1"/>
          </p:nvPr>
        </p:nvSpPr>
        <p:spPr>
          <a:xfrm>
            <a:off x="468313" y="1341438"/>
            <a:ext cx="8229600" cy="4568825"/>
          </a:xfrm>
        </p:spPr>
        <p:txBody>
          <a:bodyPr vert="horz" wrap="square" lIns="91440" tIns="45720" rIns="91440" bIns="45720" numCol="1" anchor="t" anchorCtr="0" compatLnSpc="1"/>
          <a:lstStyle/>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1200" b="0" i="0" u="none" strike="noStrike" kern="0" cap="none" spc="0" normalizeH="0" baseline="0" noProof="0" dirty="0" smtClean="0">
              <a:ln>
                <a:noFill/>
              </a:ln>
              <a:solidFill>
                <a:srgbClr val="CC0000"/>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j-ea"/>
                <a:ea typeface="+mj-ea"/>
              </a:rPr>
              <a:t>第三节  经济周期</a:t>
            </a:r>
            <a:endParaRPr kumimoji="0" lang="zh-CN" altLang="en-US" sz="3200" b="0" i="0" u="none" strike="noStrike" kern="0" cap="none" spc="0" normalizeH="0" baseline="0" noProof="0" dirty="0" smtClean="0">
              <a:ln>
                <a:noFill/>
              </a:ln>
              <a:solidFill>
                <a:schemeClr val="tx1"/>
              </a:solidFill>
              <a:effectLst/>
              <a:uLnTx/>
              <a:uFillTx/>
              <a:latin typeface="+mj-ea"/>
              <a:ea typeface="+mj-ea"/>
            </a:endParaRPr>
          </a:p>
          <a:p>
            <a:pPr marL="742950" marR="0" lvl="1" indent="-285750" algn="l" defTabSz="914400" rtl="0" eaLnBrk="1" fontAlgn="base" latinLnBrk="0" hangingPunct="1">
              <a:lnSpc>
                <a:spcPct val="100000"/>
              </a:lnSpc>
              <a:spcBef>
                <a:spcPct val="20000"/>
              </a:spcBef>
              <a:spcAft>
                <a:spcPct val="0"/>
              </a:spcAft>
              <a:buClrTx/>
              <a:buSzTx/>
              <a:buFontTx/>
              <a:buNone/>
              <a:defRPr/>
            </a:pPr>
            <a:endParaRPr kumimoji="0" lang="zh-CN" altLang="en-US" sz="12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20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n-lt"/>
                <a:ea typeface="+mn-ea"/>
              </a:rPr>
              <a:t>  </a:t>
            </a:r>
            <a:r>
              <a:rPr kumimoji="0" lang="zh-CN" altLang="en-US" sz="3200" b="0" i="0" u="none" strike="noStrike" kern="0" cap="none" spc="0" normalizeH="0" baseline="0" noProof="0" dirty="0" smtClean="0">
                <a:ln>
                  <a:noFill/>
                </a:ln>
                <a:solidFill>
                  <a:srgbClr val="CC0000"/>
                </a:solidFill>
                <a:effectLst/>
                <a:uLnTx/>
                <a:uFillTx/>
                <a:latin typeface="+mn-lt"/>
                <a:ea typeface="+mn-ea"/>
              </a:rPr>
              <a:t>一、经济周期的定义、阶段和类型</a:t>
            </a:r>
            <a:endParaRPr kumimoji="0" lang="zh-CN" altLang="en-US" sz="3200" b="0" i="0" u="none" strike="noStrike" kern="0" cap="none" spc="0" normalizeH="0" baseline="0" noProof="0" dirty="0" smtClean="0">
              <a:ln>
                <a:noFill/>
              </a:ln>
              <a:solidFill>
                <a:srgbClr val="CC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20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rgbClr val="CC0000"/>
                </a:solidFill>
                <a:effectLst/>
                <a:uLnTx/>
                <a:uFillTx/>
                <a:latin typeface="+mn-lt"/>
                <a:ea typeface="+mn-ea"/>
              </a:rPr>
              <a:t>  二、较早时期的经济周期理论</a:t>
            </a:r>
            <a:endParaRPr kumimoji="0" lang="zh-CN" altLang="en-US" sz="3200" b="0" i="0" u="none" strike="noStrike" kern="0" cap="none" spc="0" normalizeH="0" baseline="0" noProof="0" dirty="0" smtClean="0">
              <a:ln>
                <a:noFill/>
              </a:ln>
              <a:solidFill>
                <a:srgbClr val="CC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20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rgbClr val="CC0000"/>
                </a:solidFill>
                <a:effectLst/>
                <a:uLnTx/>
                <a:uFillTx/>
                <a:latin typeface="+mn-lt"/>
                <a:ea typeface="+mn-ea"/>
              </a:rPr>
              <a:t>  三、现代经济周期理论</a:t>
            </a:r>
            <a:endParaRPr kumimoji="0" lang="en-US" altLang="zh-CN" sz="3200" b="0" i="0" u="none" strike="noStrike" kern="0" cap="none" spc="0" normalizeH="0" baseline="0" noProof="0" dirty="0" smtClean="0">
              <a:ln>
                <a:noFill/>
              </a:ln>
              <a:solidFill>
                <a:srgbClr val="CC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2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rgbClr val="CC0000"/>
                </a:solidFill>
                <a:effectLst/>
                <a:uLnTx/>
                <a:uFillTx/>
                <a:latin typeface="+mn-lt"/>
                <a:ea typeface="+mn-ea"/>
              </a:rPr>
              <a:t>  </a:t>
            </a:r>
            <a:endParaRPr kumimoji="0" lang="zh-CN" altLang="en-US" sz="3200" b="0" i="0" u="none" strike="noStrike" kern="0" cap="none" spc="0" normalizeH="0" baseline="0" noProof="0" dirty="0" smtClean="0">
              <a:ln>
                <a:noFill/>
              </a:ln>
              <a:solidFill>
                <a:srgbClr val="CC0000"/>
              </a:solidFill>
              <a:effectLst/>
              <a:uLnTx/>
              <a:uFillTx/>
              <a:latin typeface="+mn-lt"/>
              <a:ea typeface="+mn-ea"/>
            </a:endParaRPr>
          </a:p>
        </p:txBody>
      </p:sp>
      <p:sp>
        <p:nvSpPr>
          <p:cNvPr id="77827" name="Rectangle 2"/>
          <p:cNvSpPr/>
          <p:nvPr/>
        </p:nvSpPr>
        <p:spPr>
          <a:xfrm>
            <a:off x="468313" y="333375"/>
            <a:ext cx="8229600" cy="863600"/>
          </a:xfrm>
          <a:prstGeom prst="rect">
            <a:avLst/>
          </a:prstGeom>
          <a:noFill/>
          <a:ln w="9525">
            <a:noFill/>
          </a:ln>
        </p:spPr>
        <p:txBody>
          <a:bodyPr anchor="ctr" anchorCtr="0"/>
          <a:p>
            <a:r>
              <a:rPr lang="zh-CN" altLang="en-US" sz="3600" b="0" dirty="0">
                <a:solidFill>
                  <a:schemeClr val="tx2"/>
                </a:solidFill>
                <a:latin typeface="Arial" panose="020B0604020202020204" pitchFamily="34" charset="0"/>
                <a:ea typeface="黑体" panose="02010609060101010101" pitchFamily="49" charset="-122"/>
              </a:rPr>
              <a:t>第十三章 失业、通货膨胀和经济周期</a:t>
            </a:r>
            <a:endParaRPr lang="zh-CN" altLang="en-US" sz="3600" b="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p:txBody>
          <a:bodyPr vert="horz" wrap="square" lIns="91440" tIns="45720" rIns="91440" bIns="45720" anchor="ctr" anchorCtr="0"/>
          <a:p>
            <a:pPr eaLnBrk="1" hangingPunct="1"/>
            <a:r>
              <a:rPr lang="zh-CN" altLang="en-US" dirty="0">
                <a:solidFill>
                  <a:schemeClr val="tx1"/>
                </a:solidFill>
                <a:latin typeface="黑体" panose="02010609060101010101" pitchFamily="49" charset="-122"/>
              </a:rPr>
              <a:t>第三节 经济周期</a:t>
            </a:r>
            <a:endParaRPr lang="zh-CN" altLang="en-US" dirty="0">
              <a:solidFill>
                <a:schemeClr val="tx1"/>
              </a:solidFill>
              <a:latin typeface="黑体" panose="02010609060101010101" pitchFamily="49" charset="-122"/>
            </a:endParaRPr>
          </a:p>
        </p:txBody>
      </p:sp>
      <p:sp>
        <p:nvSpPr>
          <p:cNvPr id="78851" name="Rectangle 3"/>
          <p:cNvSpPr>
            <a:spLocks noGrp="1"/>
          </p:cNvSpPr>
          <p:nvPr>
            <p:ph idx="1"/>
          </p:nvPr>
        </p:nvSpPr>
        <p:spPr>
          <a:xfrm>
            <a:off x="323850" y="1341438"/>
            <a:ext cx="8496300" cy="4784725"/>
          </a:xfrm>
        </p:spPr>
        <p:txBody>
          <a:bodyPr vert="horz" wrap="square" lIns="91440" tIns="45720" rIns="91440" bIns="45720" anchor="t" anchorCtr="0"/>
          <a:p>
            <a:pPr eaLnBrk="1" hangingPunct="1">
              <a:buNone/>
            </a:pPr>
            <a:r>
              <a:rPr lang="zh-CN" altLang="en-US" dirty="0"/>
              <a:t>一、经济周期的定义、阶段和类型</a:t>
            </a:r>
            <a:endParaRPr lang="zh-CN" altLang="en-US" dirty="0"/>
          </a:p>
          <a:p>
            <a:pPr lvl="1" eaLnBrk="1" hangingPunct="1">
              <a:lnSpc>
                <a:spcPct val="150000"/>
              </a:lnSpc>
              <a:buNone/>
            </a:pPr>
            <a:r>
              <a:rPr lang="zh-CN" altLang="en-US" sz="2400" dirty="0"/>
              <a:t>（一）定义：经济周期一般是指经济活动沿着经济发展的总体趋势所经历的有规律的扩张和收缩。</a:t>
            </a:r>
            <a:endParaRPr lang="zh-CN" altLang="en-US" sz="2400" dirty="0"/>
          </a:p>
          <a:p>
            <a:pPr lvl="2" eaLnBrk="1" hangingPunct="1">
              <a:lnSpc>
                <a:spcPct val="150000"/>
              </a:lnSpc>
              <a:buNone/>
            </a:pPr>
            <a:r>
              <a:rPr lang="en-US" altLang="zh-CN" dirty="0"/>
              <a:t>1</a:t>
            </a:r>
            <a:r>
              <a:rPr lang="zh-CN" altLang="en-US" dirty="0"/>
              <a:t>、经济周期是市场经济运行中不可避免的。</a:t>
            </a:r>
            <a:endParaRPr lang="zh-CN" altLang="en-US" dirty="0"/>
          </a:p>
          <a:p>
            <a:pPr lvl="2" eaLnBrk="1" hangingPunct="1">
              <a:lnSpc>
                <a:spcPct val="150000"/>
              </a:lnSpc>
              <a:buNone/>
            </a:pPr>
            <a:r>
              <a:rPr lang="en-US" altLang="zh-CN" dirty="0"/>
              <a:t>2</a:t>
            </a:r>
            <a:r>
              <a:rPr lang="zh-CN" altLang="en-US" dirty="0"/>
              <a:t>、经济周期是总体经济活动的波动。</a:t>
            </a:r>
            <a:endParaRPr lang="zh-CN" altLang="en-US" dirty="0"/>
          </a:p>
          <a:p>
            <a:pPr lvl="2" eaLnBrk="1" hangingPunct="1">
              <a:lnSpc>
                <a:spcPct val="150000"/>
              </a:lnSpc>
              <a:buNone/>
            </a:pPr>
            <a:r>
              <a:rPr lang="en-US" altLang="zh-CN" dirty="0"/>
              <a:t>3</a:t>
            </a:r>
            <a:r>
              <a:rPr lang="zh-CN" altLang="en-US" dirty="0"/>
              <a:t>、一个完整的经济周期可以分为繁荣、衰退、萧条、</a:t>
            </a:r>
            <a:endParaRPr lang="zh-CN" altLang="en-US" dirty="0"/>
          </a:p>
          <a:p>
            <a:pPr lvl="2" eaLnBrk="1" hangingPunct="1">
              <a:lnSpc>
                <a:spcPct val="150000"/>
              </a:lnSpc>
              <a:buNone/>
            </a:pPr>
            <a:r>
              <a:rPr lang="zh-CN" altLang="en-US" dirty="0"/>
              <a:t>     复苏四个阶段。</a:t>
            </a:r>
            <a:endParaRPr lang="zh-CN" altLang="en-US" dirty="0"/>
          </a:p>
          <a:p>
            <a:pPr lvl="2" eaLnBrk="1" hangingPunct="1">
              <a:lnSpc>
                <a:spcPct val="150000"/>
              </a:lnSpc>
              <a:buNone/>
            </a:pPr>
            <a:r>
              <a:rPr lang="en-US" altLang="zh-CN" dirty="0"/>
              <a:t>4</a:t>
            </a:r>
            <a:r>
              <a:rPr lang="zh-CN" altLang="en-US" dirty="0"/>
              <a:t>、一个经济周期时间长短与振幅存在较大的差别。</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
          <p:cNvSpPr>
            <a:spLocks noGrp="1"/>
          </p:cNvSpPr>
          <p:nvPr>
            <p:ph type="title"/>
          </p:nvPr>
        </p:nvSpPr>
        <p:spPr/>
        <p:txBody>
          <a:bodyPr vert="horz" wrap="square" lIns="91440" tIns="45720" rIns="91440" bIns="45720" anchor="ctr" anchorCtr="0"/>
          <a:p>
            <a:r>
              <a:rPr lang="zh-CN" altLang="en-US" dirty="0"/>
              <a:t>第一节  失业</a:t>
            </a:r>
            <a:endParaRPr lang="zh-CN" altLang="en-US" dirty="0"/>
          </a:p>
        </p:txBody>
      </p:sp>
      <p:pic>
        <p:nvPicPr>
          <p:cNvPr id="19459" name="Picture 2"/>
          <p:cNvPicPr>
            <a:picLocks noChangeAspect="1"/>
          </p:cNvPicPr>
          <p:nvPr/>
        </p:nvPicPr>
        <p:blipFill>
          <a:blip r:embed="rId1"/>
          <a:stretch>
            <a:fillRect/>
          </a:stretch>
        </p:blipFill>
        <p:spPr>
          <a:xfrm>
            <a:off x="900113" y="1700213"/>
            <a:ext cx="7416800" cy="3152775"/>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3"/>
          <p:cNvSpPr>
            <a:spLocks noGrp="1"/>
          </p:cNvSpPr>
          <p:nvPr>
            <p:ph idx="1"/>
          </p:nvPr>
        </p:nvSpPr>
        <p:spPr>
          <a:xfrm>
            <a:off x="141288" y="836613"/>
            <a:ext cx="8229600" cy="5289550"/>
          </a:xfrm>
        </p:spPr>
        <p:txBody>
          <a:bodyPr vert="horz" wrap="square" lIns="91440" tIns="45720" rIns="91440" bIns="45720" anchor="t" anchorCtr="0"/>
          <a:p>
            <a:pPr lvl="1" eaLnBrk="1" hangingPunct="1">
              <a:buNone/>
            </a:pPr>
            <a:r>
              <a:rPr lang="zh-CN" altLang="en-US" sz="2400" b="1" dirty="0"/>
              <a:t>（二）经济周期的阶段</a:t>
            </a:r>
            <a:endParaRPr lang="zh-CN" altLang="en-US" sz="2400" b="1" dirty="0"/>
          </a:p>
        </p:txBody>
      </p:sp>
      <p:pic>
        <p:nvPicPr>
          <p:cNvPr id="79875" name="Picture 4" descr="BG010065"/>
          <p:cNvPicPr>
            <a:picLocks noChangeAspect="1"/>
          </p:cNvPicPr>
          <p:nvPr/>
        </p:nvPicPr>
        <p:blipFill>
          <a:blip r:embed="rId1"/>
          <a:stretch>
            <a:fillRect/>
          </a:stretch>
        </p:blipFill>
        <p:spPr>
          <a:xfrm>
            <a:off x="755650" y="1484313"/>
            <a:ext cx="7704138" cy="4176712"/>
          </a:xfrm>
          <a:prstGeom prst="rect">
            <a:avLst/>
          </a:prstGeom>
          <a:noFill/>
          <a:ln w="9525">
            <a:noFill/>
          </a:ln>
        </p:spPr>
      </p:pic>
      <p:sp>
        <p:nvSpPr>
          <p:cNvPr id="79876" name="Text Box 5"/>
          <p:cNvSpPr txBox="1"/>
          <p:nvPr/>
        </p:nvSpPr>
        <p:spPr>
          <a:xfrm>
            <a:off x="3203575" y="5646738"/>
            <a:ext cx="3654425" cy="400050"/>
          </a:xfrm>
          <a:prstGeom prst="rect">
            <a:avLst/>
          </a:prstGeom>
          <a:noFill/>
          <a:ln w="9525">
            <a:noFill/>
          </a:ln>
        </p:spPr>
        <p:txBody>
          <a:bodyPr>
            <a:spAutoFit/>
          </a:bodyPr>
          <a:p>
            <a:pPr>
              <a:spcBef>
                <a:spcPct val="50000"/>
              </a:spcBef>
            </a:pPr>
            <a:r>
              <a:rPr lang="en-US" altLang="zh-CN" sz="2000" b="0" dirty="0">
                <a:latin typeface="楷体_GB2312" pitchFamily="49" charset="-122"/>
                <a:ea typeface="楷体_GB2312" pitchFamily="49" charset="-122"/>
              </a:rPr>
              <a:t>  </a:t>
            </a:r>
            <a:r>
              <a:rPr lang="zh-CN" altLang="en-US" sz="2000" b="0" dirty="0">
                <a:latin typeface="楷体_GB2312" pitchFamily="49" charset="-122"/>
                <a:ea typeface="楷体_GB2312" pitchFamily="49" charset="-122"/>
              </a:rPr>
              <a:t>图</a:t>
            </a:r>
            <a:r>
              <a:rPr lang="en-US" altLang="zh-CN" sz="2000" b="0" dirty="0">
                <a:latin typeface="楷体_GB2312" pitchFamily="49" charset="-122"/>
                <a:ea typeface="楷体_GB2312" pitchFamily="49" charset="-122"/>
              </a:rPr>
              <a:t>13-12 </a:t>
            </a:r>
            <a:r>
              <a:rPr lang="zh-CN" altLang="en-US" sz="2000" b="0" dirty="0">
                <a:latin typeface="楷体_GB2312" pitchFamily="49" charset="-122"/>
                <a:ea typeface="楷体_GB2312" pitchFamily="49" charset="-122"/>
              </a:rPr>
              <a:t>经济周期示意图</a:t>
            </a:r>
            <a:endParaRPr lang="zh-CN" altLang="en-US" sz="2000" b="0" dirty="0">
              <a:latin typeface="楷体_GB2312" pitchFamily="49" charset="-122"/>
              <a:ea typeface="楷体_GB2312"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80899" name="Rectangle 3"/>
          <p:cNvSpPr>
            <a:spLocks noGrp="1"/>
          </p:cNvSpPr>
          <p:nvPr>
            <p:ph type="body" idx="4294967295"/>
          </p:nvPr>
        </p:nvSpPr>
        <p:spPr>
          <a:xfrm>
            <a:off x="468313" y="549275"/>
            <a:ext cx="8229600" cy="2951163"/>
          </a:xfrm>
        </p:spPr>
        <p:txBody>
          <a:bodyPr vert="horz" wrap="square" lIns="91440" tIns="45720" rIns="91440" bIns="45720" anchor="t" anchorCtr="0"/>
          <a:p>
            <a:pPr eaLnBrk="1" hangingPunct="1">
              <a:buNone/>
            </a:pPr>
            <a:endParaRPr lang="zh-CN" altLang="en-US" sz="2800" dirty="0">
              <a:solidFill>
                <a:schemeClr val="tx1"/>
              </a:solidFill>
              <a:latin typeface="黑体" panose="02010609060101010101" pitchFamily="49" charset="-122"/>
            </a:endParaRPr>
          </a:p>
          <a:p>
            <a:pPr eaLnBrk="1" hangingPunct="1">
              <a:lnSpc>
                <a:spcPct val="150000"/>
              </a:lnSpc>
              <a:buNone/>
            </a:pPr>
            <a:r>
              <a:rPr lang="en-US" altLang="zh-CN" sz="2000" b="0" dirty="0">
                <a:solidFill>
                  <a:schemeClr val="tx1"/>
                </a:solidFill>
              </a:rPr>
              <a:t>             </a:t>
            </a:r>
            <a:r>
              <a:rPr lang="en-US" altLang="zh-CN" sz="2000" b="0" dirty="0">
                <a:solidFill>
                  <a:schemeClr val="tx1"/>
                </a:solidFill>
                <a:latin typeface="宋体" panose="02010600030101010101" pitchFamily="2" charset="-122"/>
              </a:rPr>
              <a:t>①</a:t>
            </a:r>
            <a:r>
              <a:rPr lang="zh-CN" altLang="en-US" sz="2000" b="0" dirty="0">
                <a:solidFill>
                  <a:schemeClr val="tx1"/>
                </a:solidFill>
              </a:rPr>
              <a:t>繁荣阶段</a:t>
            </a:r>
            <a:endParaRPr lang="zh-CN" altLang="en-US" sz="2000" b="0" dirty="0">
              <a:solidFill>
                <a:schemeClr val="tx1"/>
              </a:solidFill>
            </a:endParaRPr>
          </a:p>
          <a:p>
            <a:pPr lvl="2" eaLnBrk="1" hangingPunct="1">
              <a:lnSpc>
                <a:spcPct val="150000"/>
              </a:lnSpc>
              <a:buNone/>
            </a:pPr>
            <a:r>
              <a:rPr lang="en-US" altLang="zh-CN" sz="2000" dirty="0">
                <a:latin typeface="宋体" panose="02010600030101010101" pitchFamily="2" charset="-122"/>
              </a:rPr>
              <a:t>②</a:t>
            </a:r>
            <a:r>
              <a:rPr lang="zh-CN" altLang="en-US" sz="2000" dirty="0"/>
              <a:t>萧条阶段</a:t>
            </a:r>
            <a:endParaRPr lang="zh-CN" altLang="en-US" sz="2000" dirty="0"/>
          </a:p>
          <a:p>
            <a:pPr lvl="2" eaLnBrk="1" hangingPunct="1">
              <a:lnSpc>
                <a:spcPct val="150000"/>
              </a:lnSpc>
              <a:buNone/>
            </a:pPr>
            <a:r>
              <a:rPr lang="en-US" altLang="zh-CN" sz="2000" dirty="0">
                <a:latin typeface="宋体" panose="02010600030101010101" pitchFamily="2" charset="-122"/>
              </a:rPr>
              <a:t>③</a:t>
            </a:r>
            <a:r>
              <a:rPr lang="zh-CN" altLang="en-US" sz="2000" dirty="0"/>
              <a:t>衰退阶段</a:t>
            </a:r>
            <a:endParaRPr lang="zh-CN" altLang="en-US" sz="2000" dirty="0"/>
          </a:p>
          <a:p>
            <a:pPr lvl="2" eaLnBrk="1" hangingPunct="1">
              <a:lnSpc>
                <a:spcPct val="150000"/>
              </a:lnSpc>
              <a:buNone/>
            </a:pPr>
            <a:r>
              <a:rPr lang="en-US" altLang="zh-CN" sz="2000" dirty="0">
                <a:latin typeface="宋体" panose="02010600030101010101" pitchFamily="2" charset="-122"/>
              </a:rPr>
              <a:t>④</a:t>
            </a:r>
            <a:r>
              <a:rPr lang="zh-CN" altLang="en-US" sz="2000" dirty="0"/>
              <a:t>复苏阶段</a:t>
            </a:r>
            <a:endParaRPr lang="zh-CN" altLang="en-US" sz="2000" dirty="0"/>
          </a:p>
          <a:p>
            <a:pPr lvl="2" eaLnBrk="1" hangingPunct="1">
              <a:buNone/>
            </a:pPr>
            <a:endParaRPr lang="zh-CN" altLang="en-US" sz="2000" dirty="0"/>
          </a:p>
        </p:txBody>
      </p:sp>
      <p:sp>
        <p:nvSpPr>
          <p:cNvPr id="80900" name="Freeform 5"/>
          <p:cNvSpPr/>
          <p:nvPr/>
        </p:nvSpPr>
        <p:spPr>
          <a:xfrm rot="-240028">
            <a:off x="1042988" y="4508500"/>
            <a:ext cx="3024187" cy="1223963"/>
          </a:xfrm>
          <a:custGeom>
            <a:avLst/>
            <a:gdLst>
              <a:gd name="txL" fmla="*/ 0 w 3312"/>
              <a:gd name="txT" fmla="*/ 0 h 1376"/>
              <a:gd name="txR" fmla="*/ 3312 w 3312"/>
              <a:gd name="txB" fmla="*/ 1376 h 137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3312" h="1376">
                <a:moveTo>
                  <a:pt x="0" y="1056"/>
                </a:moveTo>
                <a:cubicBezTo>
                  <a:pt x="124" y="1156"/>
                  <a:pt x="248" y="1256"/>
                  <a:pt x="384" y="1296"/>
                </a:cubicBezTo>
                <a:cubicBezTo>
                  <a:pt x="520" y="1336"/>
                  <a:pt x="656" y="1376"/>
                  <a:pt x="816" y="1296"/>
                </a:cubicBezTo>
                <a:cubicBezTo>
                  <a:pt x="976" y="1216"/>
                  <a:pt x="1192" y="968"/>
                  <a:pt x="1344" y="816"/>
                </a:cubicBezTo>
                <a:cubicBezTo>
                  <a:pt x="1496" y="664"/>
                  <a:pt x="1584" y="432"/>
                  <a:pt x="1728" y="384"/>
                </a:cubicBezTo>
                <a:cubicBezTo>
                  <a:pt x="1872" y="336"/>
                  <a:pt x="2048" y="480"/>
                  <a:pt x="2208" y="528"/>
                </a:cubicBezTo>
                <a:cubicBezTo>
                  <a:pt x="2368" y="576"/>
                  <a:pt x="2536" y="704"/>
                  <a:pt x="2688" y="672"/>
                </a:cubicBezTo>
                <a:cubicBezTo>
                  <a:pt x="2840" y="640"/>
                  <a:pt x="3016" y="448"/>
                  <a:pt x="3120" y="336"/>
                </a:cubicBezTo>
                <a:cubicBezTo>
                  <a:pt x="3224" y="224"/>
                  <a:pt x="3280" y="56"/>
                  <a:pt x="3312" y="0"/>
                </a:cubicBezTo>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80901" name="Text Box 6"/>
          <p:cNvSpPr txBox="1"/>
          <p:nvPr/>
        </p:nvSpPr>
        <p:spPr>
          <a:xfrm>
            <a:off x="1403350" y="5516563"/>
            <a:ext cx="503238"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萧条</a:t>
            </a:r>
            <a:endParaRPr lang="zh-CN" altLang="en-US" sz="1000" b="0" dirty="0">
              <a:latin typeface="Times New Roman" panose="02020603050405020304" pitchFamily="18" charset="0"/>
            </a:endParaRPr>
          </a:p>
        </p:txBody>
      </p:sp>
      <p:sp>
        <p:nvSpPr>
          <p:cNvPr id="80902" name="Text Box 7"/>
          <p:cNvSpPr txBox="1"/>
          <p:nvPr/>
        </p:nvSpPr>
        <p:spPr>
          <a:xfrm>
            <a:off x="1835150" y="5084763"/>
            <a:ext cx="457200"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复苏</a:t>
            </a:r>
            <a:endParaRPr lang="zh-CN" altLang="en-US" sz="1000" b="0" dirty="0">
              <a:latin typeface="Times New Roman" panose="02020603050405020304" pitchFamily="18" charset="0"/>
            </a:endParaRPr>
          </a:p>
        </p:txBody>
      </p:sp>
      <p:sp>
        <p:nvSpPr>
          <p:cNvPr id="80903" name="Text Box 8"/>
          <p:cNvSpPr txBox="1"/>
          <p:nvPr/>
        </p:nvSpPr>
        <p:spPr>
          <a:xfrm>
            <a:off x="2987675" y="4724400"/>
            <a:ext cx="457200"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衰退</a:t>
            </a:r>
            <a:endParaRPr lang="zh-CN" altLang="en-US" sz="1000" b="0" dirty="0">
              <a:latin typeface="Times New Roman" panose="02020603050405020304" pitchFamily="18" charset="0"/>
            </a:endParaRPr>
          </a:p>
        </p:txBody>
      </p:sp>
      <p:sp>
        <p:nvSpPr>
          <p:cNvPr id="80904" name="Text Box 10"/>
          <p:cNvSpPr txBox="1"/>
          <p:nvPr/>
        </p:nvSpPr>
        <p:spPr>
          <a:xfrm>
            <a:off x="2411413" y="4581525"/>
            <a:ext cx="457200"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繁荣</a:t>
            </a:r>
            <a:endParaRPr lang="zh-CN" altLang="en-US" sz="1000" b="0" dirty="0">
              <a:latin typeface="Times New Roman" panose="02020603050405020304" pitchFamily="18" charset="0"/>
            </a:endParaRPr>
          </a:p>
        </p:txBody>
      </p:sp>
      <p:sp>
        <p:nvSpPr>
          <p:cNvPr id="80905" name="Line 13"/>
          <p:cNvSpPr/>
          <p:nvPr/>
        </p:nvSpPr>
        <p:spPr>
          <a:xfrm>
            <a:off x="827088" y="4149725"/>
            <a:ext cx="0" cy="1871663"/>
          </a:xfrm>
          <a:prstGeom prst="line">
            <a:avLst/>
          </a:prstGeom>
          <a:ln w="9525" cap="flat" cmpd="sng">
            <a:solidFill>
              <a:schemeClr val="tx1"/>
            </a:solidFill>
            <a:prstDash val="solid"/>
            <a:headEnd type="stealth" w="med" len="lg"/>
            <a:tailEnd type="none" w="med" len="med"/>
          </a:ln>
        </p:spPr>
      </p:sp>
      <p:sp>
        <p:nvSpPr>
          <p:cNvPr id="80906" name="Line 14"/>
          <p:cNvSpPr/>
          <p:nvPr/>
        </p:nvSpPr>
        <p:spPr>
          <a:xfrm>
            <a:off x="827088" y="6021388"/>
            <a:ext cx="3529012" cy="0"/>
          </a:xfrm>
          <a:prstGeom prst="line">
            <a:avLst/>
          </a:prstGeom>
          <a:ln w="9525" cap="flat" cmpd="sng">
            <a:solidFill>
              <a:schemeClr val="tx1"/>
            </a:solidFill>
            <a:prstDash val="solid"/>
            <a:headEnd type="none" w="med" len="med"/>
            <a:tailEnd type="stealth" w="med" len="lg"/>
          </a:ln>
        </p:spPr>
      </p:sp>
      <p:sp>
        <p:nvSpPr>
          <p:cNvPr id="80907" name="Freeform 15"/>
          <p:cNvSpPr/>
          <p:nvPr/>
        </p:nvSpPr>
        <p:spPr>
          <a:xfrm rot="1015788">
            <a:off x="5003800" y="4652963"/>
            <a:ext cx="3024188" cy="1223962"/>
          </a:xfrm>
          <a:custGeom>
            <a:avLst/>
            <a:gdLst>
              <a:gd name="txL" fmla="*/ 0 w 3312"/>
              <a:gd name="txT" fmla="*/ 0 h 1376"/>
              <a:gd name="txR" fmla="*/ 3312 w 3312"/>
              <a:gd name="txB" fmla="*/ 1376 h 137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3312" h="1376">
                <a:moveTo>
                  <a:pt x="0" y="1056"/>
                </a:moveTo>
                <a:cubicBezTo>
                  <a:pt x="124" y="1156"/>
                  <a:pt x="248" y="1256"/>
                  <a:pt x="384" y="1296"/>
                </a:cubicBezTo>
                <a:cubicBezTo>
                  <a:pt x="520" y="1336"/>
                  <a:pt x="656" y="1376"/>
                  <a:pt x="816" y="1296"/>
                </a:cubicBezTo>
                <a:cubicBezTo>
                  <a:pt x="976" y="1216"/>
                  <a:pt x="1192" y="968"/>
                  <a:pt x="1344" y="816"/>
                </a:cubicBezTo>
                <a:cubicBezTo>
                  <a:pt x="1496" y="664"/>
                  <a:pt x="1584" y="432"/>
                  <a:pt x="1728" y="384"/>
                </a:cubicBezTo>
                <a:cubicBezTo>
                  <a:pt x="1872" y="336"/>
                  <a:pt x="2048" y="480"/>
                  <a:pt x="2208" y="528"/>
                </a:cubicBezTo>
                <a:cubicBezTo>
                  <a:pt x="2368" y="576"/>
                  <a:pt x="2536" y="704"/>
                  <a:pt x="2688" y="672"/>
                </a:cubicBezTo>
                <a:cubicBezTo>
                  <a:pt x="2840" y="640"/>
                  <a:pt x="3016" y="448"/>
                  <a:pt x="3120" y="336"/>
                </a:cubicBezTo>
                <a:cubicBezTo>
                  <a:pt x="3224" y="224"/>
                  <a:pt x="3280" y="56"/>
                  <a:pt x="3312" y="0"/>
                </a:cubicBezTo>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80908" name="Line 16"/>
          <p:cNvSpPr/>
          <p:nvPr/>
        </p:nvSpPr>
        <p:spPr>
          <a:xfrm>
            <a:off x="4859338" y="4149725"/>
            <a:ext cx="0" cy="1871663"/>
          </a:xfrm>
          <a:prstGeom prst="line">
            <a:avLst/>
          </a:prstGeom>
          <a:ln w="9525" cap="flat" cmpd="sng">
            <a:solidFill>
              <a:schemeClr val="tx1"/>
            </a:solidFill>
            <a:prstDash val="solid"/>
            <a:headEnd type="stealth" w="med" len="lg"/>
            <a:tailEnd type="none" w="med" len="med"/>
          </a:ln>
        </p:spPr>
      </p:sp>
      <p:sp>
        <p:nvSpPr>
          <p:cNvPr id="80909" name="Line 17"/>
          <p:cNvSpPr/>
          <p:nvPr/>
        </p:nvSpPr>
        <p:spPr>
          <a:xfrm>
            <a:off x="4859338" y="6021388"/>
            <a:ext cx="3529012" cy="0"/>
          </a:xfrm>
          <a:prstGeom prst="line">
            <a:avLst/>
          </a:prstGeom>
          <a:ln w="9525" cap="flat" cmpd="sng">
            <a:solidFill>
              <a:schemeClr val="tx1"/>
            </a:solidFill>
            <a:prstDash val="solid"/>
            <a:headEnd type="none" w="med" len="med"/>
            <a:tailEnd type="stealth" w="med" len="lg"/>
          </a:ln>
        </p:spPr>
      </p:sp>
      <p:sp>
        <p:nvSpPr>
          <p:cNvPr id="80910" name="Text Box 18"/>
          <p:cNvSpPr txBox="1"/>
          <p:nvPr/>
        </p:nvSpPr>
        <p:spPr>
          <a:xfrm>
            <a:off x="5364163" y="5300663"/>
            <a:ext cx="503237"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萧条</a:t>
            </a:r>
            <a:endParaRPr lang="zh-CN" altLang="en-US" sz="1000" b="0" dirty="0">
              <a:latin typeface="Times New Roman" panose="02020603050405020304" pitchFamily="18" charset="0"/>
            </a:endParaRPr>
          </a:p>
        </p:txBody>
      </p:sp>
      <p:sp>
        <p:nvSpPr>
          <p:cNvPr id="80911" name="Text Box 19"/>
          <p:cNvSpPr txBox="1"/>
          <p:nvPr/>
        </p:nvSpPr>
        <p:spPr>
          <a:xfrm>
            <a:off x="5795963" y="5084763"/>
            <a:ext cx="457200"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复苏</a:t>
            </a:r>
            <a:endParaRPr lang="zh-CN" altLang="en-US" sz="1000" b="0" dirty="0">
              <a:latin typeface="Times New Roman" panose="02020603050405020304" pitchFamily="18" charset="0"/>
            </a:endParaRPr>
          </a:p>
        </p:txBody>
      </p:sp>
      <p:sp>
        <p:nvSpPr>
          <p:cNvPr id="80912" name="Text Box 20"/>
          <p:cNvSpPr txBox="1"/>
          <p:nvPr/>
        </p:nvSpPr>
        <p:spPr>
          <a:xfrm>
            <a:off x="6443663" y="4797425"/>
            <a:ext cx="457200"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繁荣</a:t>
            </a:r>
            <a:endParaRPr lang="zh-CN" altLang="en-US" sz="1000" b="0" dirty="0">
              <a:latin typeface="Times New Roman" panose="02020603050405020304" pitchFamily="18" charset="0"/>
            </a:endParaRPr>
          </a:p>
        </p:txBody>
      </p:sp>
      <p:sp>
        <p:nvSpPr>
          <p:cNvPr id="80913" name="Text Box 21"/>
          <p:cNvSpPr txBox="1"/>
          <p:nvPr/>
        </p:nvSpPr>
        <p:spPr>
          <a:xfrm>
            <a:off x="6877050" y="5013325"/>
            <a:ext cx="457200" cy="244475"/>
          </a:xfrm>
          <a:prstGeom prst="rect">
            <a:avLst/>
          </a:prstGeom>
          <a:noFill/>
          <a:ln w="9525">
            <a:noFill/>
          </a:ln>
        </p:spPr>
        <p:txBody>
          <a:bodyPr>
            <a:spAutoFit/>
          </a:bodyPr>
          <a:p>
            <a:pPr>
              <a:spcBef>
                <a:spcPct val="50000"/>
              </a:spcBef>
            </a:pPr>
            <a:r>
              <a:rPr lang="zh-CN" altLang="en-US" sz="1000" b="0" dirty="0">
                <a:latin typeface="Times New Roman" panose="02020603050405020304" pitchFamily="18" charset="0"/>
              </a:rPr>
              <a:t>衰退</a:t>
            </a:r>
            <a:endParaRPr lang="zh-CN" altLang="en-US" sz="1000" b="0" dirty="0">
              <a:latin typeface="Times New Roman" panose="02020603050405020304" pitchFamily="18" charset="0"/>
            </a:endParaRPr>
          </a:p>
        </p:txBody>
      </p:sp>
      <p:sp>
        <p:nvSpPr>
          <p:cNvPr id="80914" name="Text Box 22"/>
          <p:cNvSpPr txBox="1"/>
          <p:nvPr/>
        </p:nvSpPr>
        <p:spPr>
          <a:xfrm>
            <a:off x="539750" y="4076700"/>
            <a:ext cx="358775" cy="304800"/>
          </a:xfrm>
          <a:prstGeom prst="rect">
            <a:avLst/>
          </a:prstGeom>
          <a:noFill/>
          <a:ln w="9525">
            <a:noFill/>
          </a:ln>
        </p:spPr>
        <p:txBody>
          <a:bodyPr>
            <a:spAutoFit/>
          </a:bodyPr>
          <a:p>
            <a:pPr>
              <a:spcBef>
                <a:spcPct val="50000"/>
              </a:spcBef>
            </a:pPr>
            <a:r>
              <a:rPr lang="en-US" altLang="zh-CN" sz="1400" i="1" dirty="0">
                <a:latin typeface="Times New Roman" panose="02020603050405020304" pitchFamily="18" charset="0"/>
              </a:rPr>
              <a:t>Y</a:t>
            </a:r>
            <a:endParaRPr lang="en-US" altLang="zh-CN" sz="1400" i="1" dirty="0">
              <a:latin typeface="Times New Roman" panose="02020603050405020304" pitchFamily="18" charset="0"/>
            </a:endParaRPr>
          </a:p>
        </p:txBody>
      </p:sp>
      <p:sp>
        <p:nvSpPr>
          <p:cNvPr id="80915" name="Text Box 23"/>
          <p:cNvSpPr txBox="1"/>
          <p:nvPr/>
        </p:nvSpPr>
        <p:spPr>
          <a:xfrm>
            <a:off x="4284663" y="5876925"/>
            <a:ext cx="381000" cy="304800"/>
          </a:xfrm>
          <a:prstGeom prst="rect">
            <a:avLst/>
          </a:prstGeom>
          <a:noFill/>
          <a:ln w="9525">
            <a:noFill/>
          </a:ln>
        </p:spPr>
        <p:txBody>
          <a:bodyPr>
            <a:spAutoFit/>
          </a:bodyPr>
          <a:p>
            <a:r>
              <a:rPr lang="en-US" altLang="zh-CN" sz="1400" i="1" dirty="0">
                <a:latin typeface="Times New Roman" panose="02020603050405020304" pitchFamily="18" charset="0"/>
              </a:rPr>
              <a:t>T</a:t>
            </a:r>
            <a:endParaRPr lang="en-US" altLang="zh-CN" sz="1400" i="1" dirty="0">
              <a:latin typeface="Times New Roman" panose="02020603050405020304" pitchFamily="18" charset="0"/>
            </a:endParaRPr>
          </a:p>
        </p:txBody>
      </p:sp>
      <p:sp>
        <p:nvSpPr>
          <p:cNvPr id="80916" name="Text Box 24"/>
          <p:cNvSpPr txBox="1"/>
          <p:nvPr/>
        </p:nvSpPr>
        <p:spPr>
          <a:xfrm>
            <a:off x="8316913" y="5876925"/>
            <a:ext cx="381000" cy="304800"/>
          </a:xfrm>
          <a:prstGeom prst="rect">
            <a:avLst/>
          </a:prstGeom>
          <a:noFill/>
          <a:ln w="9525">
            <a:noFill/>
          </a:ln>
        </p:spPr>
        <p:txBody>
          <a:bodyPr>
            <a:spAutoFit/>
          </a:bodyPr>
          <a:p>
            <a:r>
              <a:rPr lang="en-US" altLang="zh-CN" sz="1400" i="1" dirty="0">
                <a:latin typeface="Times New Roman" panose="02020603050405020304" pitchFamily="18" charset="0"/>
              </a:rPr>
              <a:t>T</a:t>
            </a:r>
            <a:endParaRPr lang="en-US" altLang="zh-CN" sz="1400" i="1" dirty="0">
              <a:latin typeface="Times New Roman" panose="02020603050405020304" pitchFamily="18" charset="0"/>
            </a:endParaRPr>
          </a:p>
        </p:txBody>
      </p:sp>
      <p:sp>
        <p:nvSpPr>
          <p:cNvPr id="80917" name="Rectangle 25"/>
          <p:cNvSpPr/>
          <p:nvPr/>
        </p:nvSpPr>
        <p:spPr>
          <a:xfrm>
            <a:off x="4211638" y="4149725"/>
            <a:ext cx="647700" cy="304800"/>
          </a:xfrm>
          <a:prstGeom prst="rect">
            <a:avLst/>
          </a:prstGeom>
          <a:noFill/>
          <a:ln w="9525">
            <a:noFill/>
          </a:ln>
        </p:spPr>
        <p:txBody>
          <a:bodyPr>
            <a:spAutoFit/>
          </a:bodyPr>
          <a:p>
            <a:r>
              <a:rPr lang="en-US" altLang="zh-CN" sz="1400" i="1" dirty="0">
                <a:latin typeface="Times New Roman" panose="02020603050405020304" pitchFamily="18" charset="0"/>
              </a:rPr>
              <a:t>ΔY/Y</a:t>
            </a:r>
            <a:endParaRPr lang="zh-CN" altLang="en-US" sz="1400" i="1" dirty="0">
              <a:latin typeface="Times New Roman" panose="02020603050405020304" pitchFamily="18" charset="0"/>
            </a:endParaRPr>
          </a:p>
        </p:txBody>
      </p:sp>
      <p:sp>
        <p:nvSpPr>
          <p:cNvPr id="80918" name="Text Box 26"/>
          <p:cNvSpPr txBox="1"/>
          <p:nvPr/>
        </p:nvSpPr>
        <p:spPr>
          <a:xfrm>
            <a:off x="611188" y="5949950"/>
            <a:ext cx="327025" cy="304800"/>
          </a:xfrm>
          <a:prstGeom prst="rect">
            <a:avLst/>
          </a:prstGeom>
          <a:noFill/>
          <a:ln w="9525">
            <a:noFill/>
          </a:ln>
        </p:spPr>
        <p:txBody>
          <a:bodyPr>
            <a:spAutoFit/>
          </a:bodyPr>
          <a:p>
            <a:r>
              <a:rPr lang="en-US" altLang="zh-CN" sz="1400" i="1" dirty="0">
                <a:latin typeface="Times New Roman" panose="02020603050405020304" pitchFamily="18" charset="0"/>
              </a:rPr>
              <a:t>0</a:t>
            </a:r>
            <a:endParaRPr lang="en-US" altLang="zh-CN" sz="1400" i="1" dirty="0">
              <a:latin typeface="Times New Roman" panose="02020603050405020304" pitchFamily="18" charset="0"/>
            </a:endParaRPr>
          </a:p>
        </p:txBody>
      </p:sp>
      <p:sp>
        <p:nvSpPr>
          <p:cNvPr id="80919" name="Text Box 27"/>
          <p:cNvSpPr txBox="1"/>
          <p:nvPr/>
        </p:nvSpPr>
        <p:spPr>
          <a:xfrm>
            <a:off x="4643438" y="5949950"/>
            <a:ext cx="327025" cy="304800"/>
          </a:xfrm>
          <a:prstGeom prst="rect">
            <a:avLst/>
          </a:prstGeom>
          <a:noFill/>
          <a:ln w="9525">
            <a:noFill/>
          </a:ln>
        </p:spPr>
        <p:txBody>
          <a:bodyPr>
            <a:spAutoFit/>
          </a:bodyPr>
          <a:p>
            <a:r>
              <a:rPr lang="en-US" altLang="zh-CN" sz="1400" i="1" dirty="0">
                <a:latin typeface="Times New Roman" panose="02020603050405020304" pitchFamily="18" charset="0"/>
              </a:rPr>
              <a:t>0</a:t>
            </a:r>
            <a:endParaRPr lang="en-US" altLang="zh-CN" sz="1400" i="1" dirty="0">
              <a:latin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81923" name="Rectangle 2"/>
          <p:cNvSpPr>
            <a:spLocks noGrp="1"/>
          </p:cNvSpPr>
          <p:nvPr>
            <p:ph type="title" idx="4294967295"/>
          </p:nvPr>
        </p:nvSpPr>
        <p:spPr>
          <a:xfrm>
            <a:off x="574675" y="-242887"/>
            <a:ext cx="8001000" cy="242887"/>
          </a:xfrm>
        </p:spPr>
        <p:txBody>
          <a:bodyPr vert="horz" wrap="square" lIns="91440" tIns="45720" rIns="91440" bIns="45720" anchor="ctr" anchorCtr="0"/>
          <a:p>
            <a:pPr eaLnBrk="1" hangingPunct="1"/>
            <a:endParaRPr lang="zh-CN" altLang="en-US" sz="3200" dirty="0"/>
          </a:p>
        </p:txBody>
      </p:sp>
      <p:sp>
        <p:nvSpPr>
          <p:cNvPr id="81924" name="Rectangle 3"/>
          <p:cNvSpPr>
            <a:spLocks noGrp="1"/>
          </p:cNvSpPr>
          <p:nvPr>
            <p:ph type="body" idx="4294967295"/>
          </p:nvPr>
        </p:nvSpPr>
        <p:spPr>
          <a:xfrm>
            <a:off x="0" y="260350"/>
            <a:ext cx="9144000" cy="4608513"/>
          </a:xfrm>
        </p:spPr>
        <p:txBody>
          <a:bodyPr vert="horz" wrap="square" lIns="91440" tIns="45720" rIns="91440" bIns="45720" anchor="t" anchorCtr="0"/>
          <a:p>
            <a:pPr eaLnBrk="1" hangingPunct="1">
              <a:lnSpc>
                <a:spcPct val="120000"/>
              </a:lnSpc>
              <a:buNone/>
            </a:pP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三</a:t>
            </a:r>
            <a:r>
              <a:rPr lang="en-US" altLang="zh-CN" sz="2400" dirty="0">
                <a:solidFill>
                  <a:schemeClr val="tx1"/>
                </a:solidFill>
              </a:rPr>
              <a:t>) </a:t>
            </a:r>
            <a:r>
              <a:rPr lang="zh-CN" altLang="en-US" sz="2400" dirty="0">
                <a:solidFill>
                  <a:schemeClr val="tx1"/>
                </a:solidFill>
              </a:rPr>
              <a:t>经济周期的类型</a:t>
            </a:r>
            <a:endParaRPr lang="zh-CN" altLang="en-US" sz="2400" dirty="0">
              <a:solidFill>
                <a:schemeClr val="tx1"/>
              </a:solidFill>
            </a:endParaRPr>
          </a:p>
          <a:p>
            <a:pPr eaLnBrk="1" hangingPunct="1">
              <a:lnSpc>
                <a:spcPct val="140000"/>
              </a:lnSpc>
              <a:buNone/>
            </a:pPr>
            <a:r>
              <a:rPr lang="en-US" altLang="zh-CN" sz="1800" dirty="0">
                <a:solidFill>
                  <a:schemeClr val="tx1"/>
                </a:solidFill>
              </a:rPr>
              <a:t>    1</a:t>
            </a:r>
            <a:r>
              <a:rPr lang="zh-CN" altLang="en-US" sz="1800" dirty="0">
                <a:solidFill>
                  <a:schemeClr val="tx1"/>
                </a:solidFill>
              </a:rPr>
              <a:t>、基钦周期：短周期，平均长度为</a:t>
            </a:r>
            <a:r>
              <a:rPr lang="en-US" altLang="zh-CN" sz="1800" dirty="0">
                <a:solidFill>
                  <a:schemeClr val="tx1"/>
                </a:solidFill>
              </a:rPr>
              <a:t>3.5</a:t>
            </a:r>
            <a:r>
              <a:rPr lang="zh-CN" altLang="en-US" sz="1800" dirty="0">
                <a:solidFill>
                  <a:schemeClr val="tx1"/>
                </a:solidFill>
              </a:rPr>
              <a:t>年。（</a:t>
            </a:r>
            <a:r>
              <a:rPr lang="zh-CN" sz="1800" dirty="0">
                <a:solidFill>
                  <a:schemeClr val="tx1"/>
                </a:solidFill>
              </a:rPr>
              <a:t>存货变动影响的</a:t>
            </a:r>
            <a:r>
              <a:rPr lang="zh-CN" altLang="en-US" sz="1800" dirty="0">
                <a:solidFill>
                  <a:schemeClr val="tx1"/>
                </a:solidFill>
              </a:rPr>
              <a:t>）</a:t>
            </a:r>
            <a:endParaRPr lang="zh-CN" altLang="en-US" sz="1800" dirty="0">
              <a:solidFill>
                <a:schemeClr val="tx1"/>
              </a:solidFill>
            </a:endParaRPr>
          </a:p>
          <a:p>
            <a:pPr eaLnBrk="1" hangingPunct="1">
              <a:lnSpc>
                <a:spcPct val="140000"/>
              </a:lnSpc>
              <a:buNone/>
            </a:pPr>
            <a:r>
              <a:rPr lang="en-US" altLang="zh-CN" sz="1800" dirty="0">
                <a:solidFill>
                  <a:schemeClr val="tx1"/>
                </a:solidFill>
              </a:rPr>
              <a:t>    2</a:t>
            </a:r>
            <a:r>
              <a:rPr lang="zh-CN" altLang="en-US" sz="1800" dirty="0">
                <a:solidFill>
                  <a:schemeClr val="tx1"/>
                </a:solidFill>
              </a:rPr>
              <a:t>、朱格拉周期：中周期，平均长度为</a:t>
            </a:r>
            <a:r>
              <a:rPr lang="en-US" altLang="zh-CN" sz="1800" dirty="0">
                <a:solidFill>
                  <a:schemeClr val="tx1"/>
                </a:solidFill>
              </a:rPr>
              <a:t>8~10</a:t>
            </a:r>
            <a:r>
              <a:rPr lang="zh-CN" altLang="en-US" sz="1800" dirty="0">
                <a:solidFill>
                  <a:schemeClr val="tx1"/>
                </a:solidFill>
              </a:rPr>
              <a:t>年。（</a:t>
            </a:r>
            <a:r>
              <a:rPr sz="1800" dirty="0">
                <a:solidFill>
                  <a:schemeClr val="tx1"/>
                </a:solidFill>
              </a:rPr>
              <a:t>设备再投资周期</a:t>
            </a:r>
            <a:r>
              <a:rPr lang="zh-CN" altLang="en-US" sz="1800" dirty="0">
                <a:solidFill>
                  <a:schemeClr val="tx1"/>
                </a:solidFill>
              </a:rPr>
              <a:t>）</a:t>
            </a:r>
            <a:endParaRPr lang="zh-CN" altLang="en-US" sz="1800" dirty="0">
              <a:solidFill>
                <a:schemeClr val="tx1"/>
              </a:solidFill>
            </a:endParaRPr>
          </a:p>
          <a:p>
            <a:pPr eaLnBrk="1" hangingPunct="1">
              <a:lnSpc>
                <a:spcPct val="140000"/>
              </a:lnSpc>
              <a:buNone/>
            </a:pPr>
            <a:r>
              <a:rPr lang="en-US" altLang="zh-CN" sz="1800" dirty="0">
                <a:solidFill>
                  <a:schemeClr val="tx1"/>
                </a:solidFill>
              </a:rPr>
              <a:t>    3</a:t>
            </a:r>
            <a:r>
              <a:rPr lang="zh-CN" altLang="en-US" sz="1800" dirty="0">
                <a:solidFill>
                  <a:schemeClr val="tx1"/>
                </a:solidFill>
              </a:rPr>
              <a:t>、库兹涅茨周期：中长周期，平均长度为</a:t>
            </a:r>
            <a:r>
              <a:rPr lang="en-US" altLang="zh-CN" sz="1800" dirty="0">
                <a:solidFill>
                  <a:schemeClr val="tx1"/>
                </a:solidFill>
              </a:rPr>
              <a:t>20</a:t>
            </a:r>
            <a:r>
              <a:rPr lang="zh-CN" altLang="en-US" sz="1800" dirty="0">
                <a:solidFill>
                  <a:schemeClr val="tx1"/>
                </a:solidFill>
              </a:rPr>
              <a:t>年。（</a:t>
            </a:r>
            <a:r>
              <a:rPr sz="1800" dirty="0">
                <a:solidFill>
                  <a:schemeClr val="tx1"/>
                </a:solidFill>
              </a:rPr>
              <a:t>房地产投资</a:t>
            </a:r>
            <a:r>
              <a:rPr lang="zh-CN" altLang="en-US" sz="1800" dirty="0">
                <a:solidFill>
                  <a:schemeClr val="tx1"/>
                </a:solidFill>
              </a:rPr>
              <a:t>）</a:t>
            </a:r>
            <a:endParaRPr lang="zh-CN" altLang="en-US" sz="1800" dirty="0">
              <a:solidFill>
                <a:schemeClr val="tx1"/>
              </a:solidFill>
            </a:endParaRPr>
          </a:p>
          <a:p>
            <a:pPr eaLnBrk="1" hangingPunct="1">
              <a:lnSpc>
                <a:spcPct val="140000"/>
              </a:lnSpc>
              <a:buNone/>
            </a:pPr>
            <a:r>
              <a:rPr lang="en-US" altLang="zh-CN" sz="1800" dirty="0">
                <a:solidFill>
                  <a:schemeClr val="tx1"/>
                </a:solidFill>
              </a:rPr>
              <a:t>    4</a:t>
            </a:r>
            <a:r>
              <a:rPr lang="zh-CN" altLang="en-US" sz="1800" dirty="0">
                <a:solidFill>
                  <a:schemeClr val="tx1"/>
                </a:solidFill>
              </a:rPr>
              <a:t>、康德拉季耶夫周期：长周期，平均长度为</a:t>
            </a:r>
            <a:r>
              <a:rPr lang="en-US" altLang="zh-CN" sz="1800" dirty="0">
                <a:solidFill>
                  <a:schemeClr val="tx1"/>
                </a:solidFill>
              </a:rPr>
              <a:t>50</a:t>
            </a:r>
            <a:r>
              <a:rPr lang="zh-CN" altLang="en-US" sz="1800" dirty="0">
                <a:solidFill>
                  <a:schemeClr val="tx1"/>
                </a:solidFill>
              </a:rPr>
              <a:t>年。（</a:t>
            </a:r>
            <a:r>
              <a:rPr sz="1800" dirty="0">
                <a:solidFill>
                  <a:schemeClr val="tx1"/>
                </a:solidFill>
              </a:rPr>
              <a:t>科技创新周期</a:t>
            </a:r>
            <a:r>
              <a:rPr lang="zh-CN" altLang="en-US" sz="1800" dirty="0">
                <a:solidFill>
                  <a:schemeClr val="tx1"/>
                </a:solidFill>
              </a:rPr>
              <a:t>）</a:t>
            </a:r>
            <a:endParaRPr lang="zh-CN" altLang="en-US" sz="1800" dirty="0">
              <a:solidFill>
                <a:schemeClr val="tx1"/>
              </a:solidFill>
            </a:endParaRPr>
          </a:p>
          <a:p>
            <a:pPr eaLnBrk="1" hangingPunct="1">
              <a:lnSpc>
                <a:spcPct val="140000"/>
              </a:lnSpc>
              <a:buNone/>
            </a:pPr>
            <a:r>
              <a:rPr lang="en-US" altLang="zh-CN" sz="1800" dirty="0">
                <a:solidFill>
                  <a:schemeClr val="tx1"/>
                </a:solidFill>
              </a:rPr>
              <a:t>    5</a:t>
            </a:r>
            <a:r>
              <a:rPr lang="zh-CN" altLang="en-US" sz="1800" dirty="0">
                <a:solidFill>
                  <a:schemeClr val="tx1"/>
                </a:solidFill>
              </a:rPr>
              <a:t>、熊彼特周期：综合周期，每一个平均长度为</a:t>
            </a:r>
            <a:r>
              <a:rPr lang="en-US" altLang="zh-CN" sz="1800" dirty="0">
                <a:solidFill>
                  <a:schemeClr val="tx1"/>
                </a:solidFill>
              </a:rPr>
              <a:t>60</a:t>
            </a:r>
            <a:r>
              <a:rPr lang="zh-CN" altLang="en-US" sz="1800" dirty="0">
                <a:solidFill>
                  <a:schemeClr val="tx1"/>
                </a:solidFill>
              </a:rPr>
              <a:t>年的长周期包括</a:t>
            </a:r>
            <a:r>
              <a:rPr lang="en-US" altLang="zh-CN" sz="1800" dirty="0">
                <a:solidFill>
                  <a:schemeClr val="tx1"/>
                </a:solidFill>
              </a:rPr>
              <a:t>6</a:t>
            </a:r>
            <a:r>
              <a:rPr lang="zh-CN" altLang="en-US" sz="1800" dirty="0">
                <a:solidFill>
                  <a:schemeClr val="tx1"/>
                </a:solidFill>
              </a:rPr>
              <a:t>个</a:t>
            </a:r>
            <a:r>
              <a:rPr lang="en-US" altLang="zh-CN" sz="1800" dirty="0">
                <a:solidFill>
                  <a:schemeClr val="tx1"/>
                </a:solidFill>
              </a:rPr>
              <a:t>8~10</a:t>
            </a:r>
            <a:r>
              <a:rPr lang="zh-CN" altLang="en-US" sz="1800" dirty="0">
                <a:solidFill>
                  <a:schemeClr val="tx1"/>
                </a:solidFill>
              </a:rPr>
              <a:t>年的中周期， 每一个中周期包括三个长度约</a:t>
            </a:r>
            <a:r>
              <a:rPr lang="en-US" altLang="zh-CN" sz="1800" dirty="0">
                <a:solidFill>
                  <a:schemeClr val="tx1"/>
                </a:solidFill>
              </a:rPr>
              <a:t>40</a:t>
            </a:r>
            <a:r>
              <a:rPr lang="zh-CN" altLang="en-US" sz="1800" dirty="0">
                <a:solidFill>
                  <a:schemeClr val="tx1"/>
                </a:solidFill>
              </a:rPr>
              <a:t>个月的短周期。他在</a:t>
            </a:r>
            <a:r>
              <a:rPr lang="en-US" altLang="zh-CN" sz="1800" dirty="0">
                <a:solidFill>
                  <a:schemeClr val="tx1"/>
                </a:solidFill>
              </a:rPr>
              <a:t>1939</a:t>
            </a:r>
            <a:r>
              <a:rPr lang="zh-CN" altLang="en-US" sz="1800" dirty="0">
                <a:solidFill>
                  <a:schemeClr val="tx1"/>
                </a:solidFill>
              </a:rPr>
              <a:t>年提出，人类进入工业社会后大约经历了三个长周期（</a:t>
            </a:r>
            <a:r>
              <a:rPr lang="zh-CN" altLang="en-US" sz="1800" dirty="0">
                <a:solidFill>
                  <a:schemeClr val="tx1"/>
                </a:solidFill>
                <a:latin typeface="宋体" panose="02010600030101010101" pitchFamily="2" charset="-122"/>
              </a:rPr>
              <a:t>四、五周期是根据熊彼特综合周期进行的推断）</a:t>
            </a:r>
            <a:r>
              <a:rPr lang="zh-CN" altLang="en-US" sz="1800" dirty="0">
                <a:solidFill>
                  <a:schemeClr val="tx1"/>
                </a:solidFill>
              </a:rPr>
              <a:t>：</a:t>
            </a:r>
            <a:endParaRPr lang="zh-CN" altLang="en-US" sz="1800" dirty="0">
              <a:solidFill>
                <a:schemeClr val="tx1"/>
              </a:solidFill>
            </a:endParaRPr>
          </a:p>
          <a:p>
            <a:pPr eaLnBrk="1" hangingPunct="1">
              <a:lnSpc>
                <a:spcPct val="140000"/>
              </a:lnSpc>
              <a:buNone/>
            </a:pPr>
            <a:r>
              <a:rPr lang="zh-CN" altLang="en-US" sz="1800" dirty="0">
                <a:solidFill>
                  <a:schemeClr val="tx1"/>
                </a:solidFill>
              </a:rPr>
              <a:t>         第一个长周期：</a:t>
            </a:r>
            <a:r>
              <a:rPr lang="en-US" altLang="zh-CN" sz="1800" dirty="0">
                <a:solidFill>
                  <a:schemeClr val="tx1"/>
                </a:solidFill>
              </a:rPr>
              <a:t>18</a:t>
            </a:r>
            <a:r>
              <a:rPr lang="zh-CN" altLang="en-US" sz="1800" dirty="0">
                <a:solidFill>
                  <a:schemeClr val="tx1"/>
                </a:solidFill>
              </a:rPr>
              <a:t>世纪</a:t>
            </a:r>
            <a:r>
              <a:rPr lang="en-US" altLang="zh-CN" sz="1800" dirty="0">
                <a:solidFill>
                  <a:schemeClr val="tx1"/>
                </a:solidFill>
              </a:rPr>
              <a:t>80</a:t>
            </a:r>
            <a:r>
              <a:rPr lang="zh-CN" altLang="en-US" sz="1800" dirty="0">
                <a:solidFill>
                  <a:schemeClr val="tx1"/>
                </a:solidFill>
              </a:rPr>
              <a:t>年代</a:t>
            </a:r>
            <a:r>
              <a:rPr lang="en-US" altLang="zh-CN" sz="1800" dirty="0">
                <a:solidFill>
                  <a:schemeClr val="tx1"/>
                </a:solidFill>
              </a:rPr>
              <a:t>~1842</a:t>
            </a:r>
            <a:r>
              <a:rPr lang="zh-CN" altLang="en-US" sz="1800" dirty="0">
                <a:solidFill>
                  <a:schemeClr val="tx1"/>
                </a:solidFill>
              </a:rPr>
              <a:t>年，为“纺织机时代”</a:t>
            </a:r>
            <a:endParaRPr lang="zh-CN" altLang="en-US" sz="1800" dirty="0">
              <a:solidFill>
                <a:schemeClr val="tx1"/>
              </a:solidFill>
            </a:endParaRPr>
          </a:p>
          <a:p>
            <a:pPr eaLnBrk="1" hangingPunct="1">
              <a:lnSpc>
                <a:spcPct val="140000"/>
              </a:lnSpc>
              <a:buNone/>
            </a:pPr>
            <a:r>
              <a:rPr lang="zh-CN" altLang="en-US" sz="1800" dirty="0">
                <a:solidFill>
                  <a:schemeClr val="tx1"/>
                </a:solidFill>
              </a:rPr>
              <a:t>         第二个长周期：</a:t>
            </a:r>
            <a:r>
              <a:rPr lang="en-US" altLang="zh-CN" sz="1800" dirty="0">
                <a:solidFill>
                  <a:schemeClr val="tx1"/>
                </a:solidFill>
              </a:rPr>
              <a:t>1842</a:t>
            </a:r>
            <a:r>
              <a:rPr lang="zh-CN" altLang="en-US" sz="1800" dirty="0">
                <a:solidFill>
                  <a:schemeClr val="tx1"/>
                </a:solidFill>
              </a:rPr>
              <a:t>年</a:t>
            </a:r>
            <a:r>
              <a:rPr lang="en-US" altLang="zh-CN" sz="1800" dirty="0">
                <a:solidFill>
                  <a:schemeClr val="tx1"/>
                </a:solidFill>
              </a:rPr>
              <a:t>~1897</a:t>
            </a:r>
            <a:r>
              <a:rPr lang="zh-CN" altLang="en-US" sz="1800" dirty="0">
                <a:solidFill>
                  <a:schemeClr val="tx1"/>
                </a:solidFill>
              </a:rPr>
              <a:t>年，为“蒸汽机和钢铁时代”</a:t>
            </a:r>
            <a:endParaRPr lang="zh-CN" altLang="en-US" sz="1800" dirty="0">
              <a:solidFill>
                <a:schemeClr val="tx1"/>
              </a:solidFill>
            </a:endParaRPr>
          </a:p>
          <a:p>
            <a:pPr eaLnBrk="1" hangingPunct="1">
              <a:lnSpc>
                <a:spcPct val="140000"/>
              </a:lnSpc>
              <a:buNone/>
            </a:pPr>
            <a:r>
              <a:rPr lang="zh-CN" altLang="en-US" sz="1800" dirty="0">
                <a:solidFill>
                  <a:schemeClr val="tx1"/>
                </a:solidFill>
              </a:rPr>
              <a:t>         第三个长周期：</a:t>
            </a:r>
            <a:r>
              <a:rPr lang="en-US" altLang="zh-CN" sz="1800" dirty="0">
                <a:solidFill>
                  <a:schemeClr val="tx1"/>
                </a:solidFill>
              </a:rPr>
              <a:t>1897</a:t>
            </a:r>
            <a:r>
              <a:rPr lang="zh-CN" altLang="en-US" sz="1800" dirty="0">
                <a:solidFill>
                  <a:schemeClr val="tx1"/>
                </a:solidFill>
              </a:rPr>
              <a:t>年</a:t>
            </a:r>
            <a:r>
              <a:rPr lang="en-US" altLang="zh-CN" sz="1800" dirty="0">
                <a:solidFill>
                  <a:schemeClr val="tx1"/>
                </a:solidFill>
              </a:rPr>
              <a:t>~1956</a:t>
            </a:r>
            <a:r>
              <a:rPr lang="zh-CN" altLang="en-US" sz="1800" dirty="0">
                <a:solidFill>
                  <a:schemeClr val="tx1"/>
                </a:solidFill>
              </a:rPr>
              <a:t>年，为“电气化和汽车时代”</a:t>
            </a:r>
            <a:endParaRPr lang="zh-CN" altLang="en-US" sz="1800" dirty="0">
              <a:solidFill>
                <a:schemeClr val="tx1"/>
              </a:solidFill>
            </a:endParaRPr>
          </a:p>
          <a:p>
            <a:pPr eaLnBrk="1" hangingPunct="1">
              <a:lnSpc>
                <a:spcPct val="140000"/>
              </a:lnSpc>
              <a:buNone/>
            </a:pPr>
            <a:r>
              <a:rPr lang="zh-CN" altLang="en-US" sz="1800" dirty="0">
                <a:solidFill>
                  <a:schemeClr val="tx1"/>
                </a:solidFill>
              </a:rPr>
              <a:t>         第四个长周期：</a:t>
            </a:r>
            <a:r>
              <a:rPr lang="en-US" altLang="zh-CN" sz="1800" dirty="0">
                <a:solidFill>
                  <a:schemeClr val="tx1"/>
                </a:solidFill>
              </a:rPr>
              <a:t>1956</a:t>
            </a:r>
            <a:r>
              <a:rPr lang="zh-CN" altLang="en-US" sz="1800" dirty="0">
                <a:solidFill>
                  <a:schemeClr val="tx1"/>
                </a:solidFill>
              </a:rPr>
              <a:t>年</a:t>
            </a:r>
            <a:r>
              <a:rPr lang="en-US" altLang="zh-CN" sz="1800" dirty="0">
                <a:solidFill>
                  <a:schemeClr val="tx1"/>
                </a:solidFill>
              </a:rPr>
              <a:t>~ 2020</a:t>
            </a:r>
            <a:r>
              <a:rPr lang="zh-CN" altLang="en-US" sz="1800" dirty="0">
                <a:solidFill>
                  <a:schemeClr val="tx1"/>
                </a:solidFill>
              </a:rPr>
              <a:t>年</a:t>
            </a:r>
            <a:r>
              <a:rPr lang="en-US" altLang="zh-CN" sz="1800" dirty="0">
                <a:solidFill>
                  <a:schemeClr val="tx1"/>
                </a:solidFill>
                <a:latin typeface="宋体" panose="02010600030101010101" pitchFamily="2" charset="-122"/>
              </a:rPr>
              <a:t>, </a:t>
            </a:r>
            <a:r>
              <a:rPr lang="zh-CN" altLang="en-US" sz="1800" dirty="0">
                <a:solidFill>
                  <a:schemeClr val="tx1"/>
                </a:solidFill>
              </a:rPr>
              <a:t>为“计算机和互联网时代”</a:t>
            </a:r>
            <a:endParaRPr lang="zh-CN" altLang="en-US" sz="1800" dirty="0">
              <a:solidFill>
                <a:schemeClr val="tx1"/>
              </a:solidFill>
            </a:endParaRPr>
          </a:p>
          <a:p>
            <a:pPr eaLnBrk="1" hangingPunct="1">
              <a:lnSpc>
                <a:spcPct val="140000"/>
              </a:lnSpc>
              <a:buNone/>
            </a:pPr>
            <a:r>
              <a:rPr lang="zh-CN" altLang="en-US" sz="1800" dirty="0">
                <a:solidFill>
                  <a:schemeClr val="tx1"/>
                </a:solidFill>
              </a:rPr>
              <a:t>         第五个长周期：21世纪20年代</a:t>
            </a:r>
            <a:r>
              <a:rPr lang="en-US" altLang="zh-CN" sz="1800" dirty="0">
                <a:solidFill>
                  <a:schemeClr val="tx1"/>
                </a:solidFill>
              </a:rPr>
              <a:t>~ ，</a:t>
            </a:r>
            <a:r>
              <a:rPr lang="zh-CN" altLang="en-US" sz="1800" dirty="0">
                <a:solidFill>
                  <a:schemeClr val="tx1"/>
                </a:solidFill>
              </a:rPr>
              <a:t>为“ </a:t>
            </a:r>
            <a:r>
              <a:rPr lang="en-US" altLang="zh-CN" sz="1800" dirty="0">
                <a:solidFill>
                  <a:schemeClr val="tx1"/>
                </a:solidFill>
              </a:rPr>
              <a:t>AI</a:t>
            </a:r>
            <a:r>
              <a:rPr lang="zh-CN" altLang="en-US" sz="1800" dirty="0">
                <a:solidFill>
                  <a:schemeClr val="tx1"/>
                </a:solidFill>
              </a:rPr>
              <a:t>和遗传基因时代”</a:t>
            </a:r>
            <a:r>
              <a:rPr lang="zh-CN" altLang="en-US" sz="1800" dirty="0"/>
              <a:t>  </a:t>
            </a:r>
            <a:endParaRPr lang="zh-CN" altLang="en-US"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3"/>
          <p:cNvSpPr>
            <a:spLocks noGrp="1" noChangeArrowheads="1"/>
          </p:cNvSpPr>
          <p:nvPr>
            <p:ph idx="1"/>
          </p:nvPr>
        </p:nvSpPr>
        <p:spPr>
          <a:xfrm>
            <a:off x="539750" y="1341438"/>
            <a:ext cx="8229600" cy="47847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smtClean="0">
                <a:ln>
                  <a:noFill/>
                </a:ln>
                <a:solidFill>
                  <a:srgbClr val="CC0000"/>
                </a:solidFill>
                <a:effectLst/>
                <a:uLnTx/>
                <a:uFillTx/>
                <a:latin typeface="+mn-lt"/>
                <a:ea typeface="+mn-ea"/>
                <a:cs typeface="+mn-cs"/>
              </a:rPr>
              <a:t>二、较早时期的经济周期理论</a:t>
            </a:r>
            <a:endParaRPr kumimoji="0" lang="zh-CN" altLang="en-US" sz="32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j-ea"/>
                <a:ea typeface="+mj-ea"/>
              </a:rPr>
              <a:t>（一）古典经济周期理论</a:t>
            </a:r>
            <a:endParaRPr kumimoji="0" lang="zh-CN" altLang="en-US" sz="2400" b="0" i="0" u="none" strike="noStrike" kern="0" cap="none" spc="0" normalizeH="0" baseline="0" noProof="0" dirty="0" smtClean="0">
              <a:ln>
                <a:noFill/>
              </a:ln>
              <a:solidFill>
                <a:schemeClr val="tx1"/>
              </a:solidFill>
              <a:effectLst/>
              <a:uLnTx/>
              <a:uFillTx/>
              <a:latin typeface="+mj-ea"/>
              <a:ea typeface="+mj-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1</a:t>
            </a:r>
            <a:r>
              <a:rPr kumimoji="0" lang="zh-CN" altLang="en-US" sz="2400" b="0" i="0" u="none" strike="noStrike" kern="0" cap="none" spc="0" normalizeH="0" baseline="0" noProof="0" dirty="0" smtClean="0">
                <a:ln>
                  <a:noFill/>
                </a:ln>
                <a:solidFill>
                  <a:schemeClr val="tx1"/>
                </a:solidFill>
                <a:effectLst/>
                <a:uLnTx/>
                <a:uFillTx/>
                <a:latin typeface="+mn-lt"/>
                <a:ea typeface="+mn-ea"/>
              </a:rPr>
              <a:t>、消费不足论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2</a:t>
            </a:r>
            <a:r>
              <a:rPr kumimoji="0" lang="zh-CN" altLang="en-US" sz="2400" b="0" i="0" u="none" strike="noStrike" kern="0" cap="none" spc="0" normalizeH="0" baseline="0" noProof="0" dirty="0" smtClean="0">
                <a:ln>
                  <a:noFill/>
                </a:ln>
                <a:solidFill>
                  <a:schemeClr val="tx1"/>
                </a:solidFill>
                <a:effectLst/>
                <a:uLnTx/>
                <a:uFillTx/>
                <a:latin typeface="+mn-lt"/>
                <a:ea typeface="+mn-ea"/>
              </a:rPr>
              <a:t>、投资过度论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3</a:t>
            </a:r>
            <a:r>
              <a:rPr kumimoji="0" lang="zh-CN" altLang="en-US" sz="2400" b="0" i="0" u="none" strike="noStrike" kern="0" cap="none" spc="0" normalizeH="0" baseline="0" noProof="0" dirty="0" smtClean="0">
                <a:ln>
                  <a:noFill/>
                </a:ln>
                <a:solidFill>
                  <a:schemeClr val="tx1"/>
                </a:solidFill>
                <a:effectLst/>
                <a:uLnTx/>
                <a:uFillTx/>
                <a:latin typeface="+mn-lt"/>
                <a:ea typeface="+mn-ea"/>
              </a:rPr>
              <a:t>、货币信用过度论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4</a:t>
            </a:r>
            <a:r>
              <a:rPr kumimoji="0" lang="zh-CN" altLang="en-US" sz="2400" b="0" i="0" u="none" strike="noStrike" kern="0" cap="none" spc="0" normalizeH="0" baseline="0" noProof="0" dirty="0" smtClean="0">
                <a:ln>
                  <a:noFill/>
                </a:ln>
                <a:solidFill>
                  <a:schemeClr val="tx1"/>
                </a:solidFill>
                <a:effectLst/>
                <a:uLnTx/>
                <a:uFillTx/>
                <a:latin typeface="+mn-lt"/>
                <a:ea typeface="+mn-ea"/>
              </a:rPr>
              <a:t>、“创新”经济周期理论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5</a:t>
            </a:r>
            <a:r>
              <a:rPr kumimoji="0" lang="zh-CN" altLang="en-US" sz="2400" b="0" i="0" u="none" strike="noStrike" kern="0" cap="none" spc="0" normalizeH="0" baseline="0" noProof="0" dirty="0" smtClean="0">
                <a:ln>
                  <a:noFill/>
                </a:ln>
                <a:solidFill>
                  <a:schemeClr val="tx1"/>
                </a:solidFill>
                <a:effectLst/>
                <a:uLnTx/>
                <a:uFillTx/>
                <a:latin typeface="+mn-lt"/>
                <a:ea typeface="+mn-ea"/>
              </a:rPr>
              <a:t>、心理预期理论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6</a:t>
            </a:r>
            <a:r>
              <a:rPr kumimoji="0" lang="zh-CN" altLang="en-US" sz="2400" b="0" i="0" u="none" strike="noStrike" kern="0" cap="none" spc="0" normalizeH="0" baseline="0" noProof="0" dirty="0" smtClean="0">
                <a:ln>
                  <a:noFill/>
                </a:ln>
                <a:solidFill>
                  <a:schemeClr val="tx1"/>
                </a:solidFill>
                <a:effectLst/>
                <a:uLnTx/>
                <a:uFillTx/>
                <a:latin typeface="+mn-lt"/>
                <a:ea typeface="+mn-ea"/>
              </a:rPr>
              <a:t>、太阳黑子论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rPr>
              <a:t>7</a:t>
            </a:r>
            <a:r>
              <a:rPr kumimoji="0" lang="zh-CN" altLang="en-US" sz="2400" b="0" i="0" u="none" strike="noStrike" kern="0" cap="none" spc="0" normalizeH="0" baseline="0" noProof="0" dirty="0" smtClean="0">
                <a:ln>
                  <a:noFill/>
                </a:ln>
                <a:solidFill>
                  <a:schemeClr val="tx1"/>
                </a:solidFill>
                <a:effectLst/>
                <a:uLnTx/>
                <a:uFillTx/>
                <a:latin typeface="+mn-lt"/>
                <a:ea typeface="+mn-ea"/>
              </a:rPr>
              <a:t>、政治周期理论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3200" b="1" i="0" u="none" strike="noStrike" kern="0" cap="none" spc="0" normalizeH="0" baseline="0" noProof="0" dirty="0" smtClean="0">
              <a:ln>
                <a:noFill/>
              </a:ln>
              <a:solidFill>
                <a:srgbClr val="CC0000"/>
              </a:solidFill>
              <a:effectLst/>
              <a:uLnTx/>
              <a:uFillTx/>
              <a:latin typeface="+mn-lt"/>
              <a:ea typeface="+mn-ea"/>
              <a:cs typeface="+mn-cs"/>
            </a:endParaRPr>
          </a:p>
        </p:txBody>
      </p:sp>
      <p:sp>
        <p:nvSpPr>
          <p:cNvPr id="82947" name="Rectangle 2"/>
          <p:cNvSpPr/>
          <p:nvPr/>
        </p:nvSpPr>
        <p:spPr>
          <a:xfrm>
            <a:off x="468313" y="333375"/>
            <a:ext cx="8229600" cy="863600"/>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第三节 经济周期</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灯片编号占位符 7"/>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7173" name="Rectangle 2"/>
          <p:cNvSpPr>
            <a:spLocks noGrp="1"/>
          </p:cNvSpPr>
          <p:nvPr>
            <p:ph type="title" idx="4294967295"/>
          </p:nvPr>
        </p:nvSpPr>
        <p:spPr>
          <a:xfrm>
            <a:off x="468313" y="333375"/>
            <a:ext cx="8229600" cy="642938"/>
          </a:xfrm>
        </p:spPr>
        <p:txBody>
          <a:bodyPr vert="horz" wrap="square" lIns="91440" tIns="45720" rIns="91440" bIns="45720" anchor="ctr" anchorCtr="0"/>
          <a:p>
            <a:pPr eaLnBrk="1" hangingPunct="1"/>
            <a:r>
              <a:rPr lang="zh-CN" altLang="en-US" sz="2800" dirty="0"/>
              <a:t>（二）乘数</a:t>
            </a:r>
            <a:r>
              <a:rPr lang="en-US" altLang="zh-CN" sz="2800" dirty="0"/>
              <a:t>—</a:t>
            </a:r>
            <a:r>
              <a:rPr lang="zh-CN" altLang="en-US" sz="2800" dirty="0"/>
              <a:t>加速数模型</a:t>
            </a:r>
            <a:endParaRPr lang="zh-CN" altLang="en-US" sz="2800" dirty="0"/>
          </a:p>
        </p:txBody>
      </p:sp>
      <p:sp>
        <p:nvSpPr>
          <p:cNvPr id="7174" name="Rectangle 3"/>
          <p:cNvSpPr>
            <a:spLocks noGrp="1"/>
          </p:cNvSpPr>
          <p:nvPr>
            <p:ph type="body" sz="half" idx="4294967295"/>
          </p:nvPr>
        </p:nvSpPr>
        <p:spPr>
          <a:xfrm>
            <a:off x="250825" y="1052513"/>
            <a:ext cx="8642350" cy="4670425"/>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marL="571500" lvl="0" indent="-571500" eaLnBrk="1" hangingPunct="1">
              <a:buNone/>
            </a:pPr>
            <a:r>
              <a:rPr lang="zh-CN" altLang="en-US" sz="1800" dirty="0">
                <a:solidFill>
                  <a:schemeClr val="tx1"/>
                </a:solidFill>
              </a:rPr>
              <a:t>       </a:t>
            </a:r>
            <a:r>
              <a:rPr lang="en-US" altLang="zh-CN" sz="1800" dirty="0">
                <a:solidFill>
                  <a:schemeClr val="tx1"/>
                </a:solidFill>
              </a:rPr>
              <a:t>1. </a:t>
            </a:r>
            <a:r>
              <a:rPr lang="zh-CN" altLang="en-US" sz="1800" dirty="0">
                <a:solidFill>
                  <a:schemeClr val="tx1"/>
                </a:solidFill>
              </a:rPr>
              <a:t>乘数原理和加速数原理</a:t>
            </a:r>
            <a:endParaRPr lang="zh-CN" altLang="en-US" sz="1800" dirty="0">
              <a:solidFill>
                <a:schemeClr val="tx1"/>
              </a:solidFill>
            </a:endParaRPr>
          </a:p>
          <a:p>
            <a:pPr marL="571500" lvl="0" indent="-571500" eaLnBrk="1" hangingPunct="1">
              <a:buNone/>
            </a:pPr>
            <a:r>
              <a:rPr lang="zh-CN" altLang="en-US" sz="1800" dirty="0">
                <a:solidFill>
                  <a:schemeClr val="tx1"/>
                </a:solidFill>
              </a:rPr>
              <a:t>     </a:t>
            </a:r>
            <a:r>
              <a:rPr lang="zh-CN" altLang="en-US" sz="1800" dirty="0">
                <a:solidFill>
                  <a:schemeClr val="tx1"/>
                </a:solidFill>
                <a:latin typeface="宋体" panose="02010600030101010101" pitchFamily="2" charset="-122"/>
              </a:rPr>
              <a:t>（</a:t>
            </a:r>
            <a:r>
              <a:rPr lang="en-US" altLang="zh-CN" sz="1800" dirty="0">
                <a:solidFill>
                  <a:schemeClr val="tx1"/>
                </a:solidFill>
                <a:latin typeface="宋体" panose="02010600030101010101" pitchFamily="2" charset="-122"/>
              </a:rPr>
              <a:t>1</a:t>
            </a:r>
            <a:r>
              <a:rPr lang="zh-CN" altLang="en-US" sz="1800" dirty="0">
                <a:solidFill>
                  <a:schemeClr val="tx1"/>
                </a:solidFill>
                <a:latin typeface="宋体" panose="02010600030101010101" pitchFamily="2" charset="-122"/>
              </a:rPr>
              <a:t>）加速数</a:t>
            </a:r>
            <a:r>
              <a:rPr lang="en-US" altLang="zh-CN" sz="1800" dirty="0">
                <a:solidFill>
                  <a:schemeClr val="tx1"/>
                </a:solidFill>
                <a:latin typeface="宋体" panose="02010600030101010101" pitchFamily="2" charset="-122"/>
              </a:rPr>
              <a:t>(v)</a:t>
            </a:r>
            <a:r>
              <a:rPr lang="zh-CN" altLang="en-US" sz="1800" dirty="0">
                <a:solidFill>
                  <a:schemeClr val="tx1"/>
                </a:solidFill>
                <a:latin typeface="宋体" panose="02010600030101010101" pitchFamily="2" charset="-122"/>
              </a:rPr>
              <a:t>：资本增量与产出增量的比率，即 </a:t>
            </a:r>
            <a:r>
              <a:rPr lang="en-US" altLang="zh-CN" sz="1800" dirty="0">
                <a:solidFill>
                  <a:schemeClr val="tx1"/>
                </a:solidFill>
                <a:latin typeface="宋体" panose="02010600030101010101" pitchFamily="2" charset="-122"/>
              </a:rPr>
              <a:t>v = ΔK /ΔY</a:t>
            </a:r>
            <a:r>
              <a:rPr lang="zh-CN" altLang="en-US" sz="1800" dirty="0">
                <a:solidFill>
                  <a:schemeClr val="tx1"/>
                </a:solidFill>
                <a:latin typeface="宋体" panose="02010600030101010101" pitchFamily="2" charset="-122"/>
              </a:rPr>
              <a:t>，若不考虑折旧则</a:t>
            </a:r>
            <a:r>
              <a:rPr lang="en-US" altLang="zh-CN" sz="1800" dirty="0">
                <a:solidFill>
                  <a:schemeClr val="tx1"/>
                </a:solidFill>
                <a:latin typeface="宋体" panose="02010600030101010101" pitchFamily="2" charset="-122"/>
              </a:rPr>
              <a:t>ΔK</a:t>
            </a:r>
            <a:r>
              <a:rPr lang="zh-CN" altLang="en-US" sz="1800" dirty="0">
                <a:solidFill>
                  <a:schemeClr val="tx1"/>
                </a:solidFill>
                <a:latin typeface="宋体" panose="02010600030101010101" pitchFamily="2" charset="-122"/>
              </a:rPr>
              <a:t>等于当期投资增量</a:t>
            </a:r>
            <a:r>
              <a:rPr lang="en-US" altLang="zh-CN" sz="1800" dirty="0">
                <a:solidFill>
                  <a:schemeClr val="tx1"/>
                </a:solidFill>
                <a:latin typeface="宋体" panose="02010600030101010101" pitchFamily="2" charset="-122"/>
              </a:rPr>
              <a:t>I</a:t>
            </a:r>
            <a:r>
              <a:rPr lang="zh-CN" altLang="en-US" sz="1800" dirty="0">
                <a:solidFill>
                  <a:schemeClr val="tx1"/>
                </a:solidFill>
                <a:latin typeface="宋体" panose="02010600030101010101" pitchFamily="2" charset="-122"/>
              </a:rPr>
              <a:t> 。根据定义有</a:t>
            </a:r>
            <a:r>
              <a:rPr lang="en-US" altLang="zh-CN" sz="1800" dirty="0">
                <a:solidFill>
                  <a:schemeClr val="tx1"/>
                </a:solidFill>
                <a:latin typeface="宋体" panose="02010600030101010101" pitchFamily="2" charset="-122"/>
              </a:rPr>
              <a:t>,</a:t>
            </a:r>
            <a:r>
              <a:rPr lang="zh-CN" altLang="en-US" sz="1800" dirty="0">
                <a:solidFill>
                  <a:schemeClr val="tx1"/>
                </a:solidFill>
                <a:highlight>
                  <a:srgbClr val="FFFF00"/>
                </a:highlight>
                <a:latin typeface="宋体" panose="02010600030101010101" pitchFamily="2" charset="-122"/>
              </a:rPr>
              <a:t>加速数（</a:t>
            </a:r>
            <a:r>
              <a:rPr lang="en-US" altLang="zh-CN" sz="1800" dirty="0">
                <a:solidFill>
                  <a:schemeClr val="tx1"/>
                </a:solidFill>
                <a:highlight>
                  <a:srgbClr val="FFFF00"/>
                </a:highlight>
                <a:latin typeface="宋体" panose="02010600030101010101" pitchFamily="2" charset="-122"/>
              </a:rPr>
              <a:t>v</a:t>
            </a:r>
            <a:r>
              <a:rPr lang="zh-CN" altLang="en-US" sz="1800" dirty="0">
                <a:solidFill>
                  <a:schemeClr val="tx1"/>
                </a:solidFill>
                <a:highlight>
                  <a:srgbClr val="FFFF00"/>
                </a:highlight>
                <a:latin typeface="宋体" panose="02010600030101010101" pitchFamily="2" charset="-122"/>
              </a:rPr>
              <a:t>） 等于</a:t>
            </a:r>
            <a:r>
              <a:rPr lang="en-US" altLang="zh-CN" sz="1800" dirty="0">
                <a:solidFill>
                  <a:schemeClr val="tx1"/>
                </a:solidFill>
                <a:highlight>
                  <a:srgbClr val="FFFF00"/>
                </a:highlight>
                <a:latin typeface="宋体" panose="02010600030101010101" pitchFamily="2" charset="-122"/>
              </a:rPr>
              <a:t>I</a:t>
            </a:r>
            <a:r>
              <a:rPr lang="zh-CN" altLang="en-US" sz="1800" dirty="0">
                <a:solidFill>
                  <a:schemeClr val="tx1"/>
                </a:solidFill>
                <a:highlight>
                  <a:srgbClr val="FFFF00"/>
                </a:highlight>
                <a:latin typeface="宋体" panose="02010600030101010101" pitchFamily="2" charset="-122"/>
              </a:rPr>
              <a:t>除以本期产出（</a:t>
            </a:r>
            <a:r>
              <a:rPr lang="en-US" altLang="zh-CN" sz="1800" dirty="0">
                <a:solidFill>
                  <a:schemeClr val="tx1"/>
                </a:solidFill>
                <a:highlight>
                  <a:srgbClr val="FFFF00"/>
                </a:highlight>
                <a:latin typeface="宋体" panose="02010600030101010101" pitchFamily="2" charset="-122"/>
              </a:rPr>
              <a:t>Y</a:t>
            </a:r>
            <a:r>
              <a:rPr lang="en-US" altLang="zh-CN" sz="1800" baseline="-25000" dirty="0">
                <a:solidFill>
                  <a:schemeClr val="tx1"/>
                </a:solidFill>
                <a:highlight>
                  <a:srgbClr val="FFFF00"/>
                </a:highlight>
                <a:latin typeface="宋体" panose="02010600030101010101" pitchFamily="2" charset="-122"/>
              </a:rPr>
              <a:t>t</a:t>
            </a:r>
            <a:r>
              <a:rPr lang="zh-CN" altLang="en-US" sz="1800" dirty="0">
                <a:solidFill>
                  <a:schemeClr val="tx1"/>
                </a:solidFill>
                <a:highlight>
                  <a:srgbClr val="FFFF00"/>
                </a:highlight>
                <a:latin typeface="宋体" panose="02010600030101010101" pitchFamily="2" charset="-122"/>
              </a:rPr>
              <a:t>）减上期产出（</a:t>
            </a:r>
            <a:r>
              <a:rPr lang="en-US" altLang="zh-CN" sz="1800" dirty="0">
                <a:solidFill>
                  <a:schemeClr val="tx1"/>
                </a:solidFill>
                <a:highlight>
                  <a:srgbClr val="FFFF00"/>
                </a:highlight>
                <a:latin typeface="宋体" panose="02010600030101010101" pitchFamily="2" charset="-122"/>
              </a:rPr>
              <a:t>Y</a:t>
            </a:r>
            <a:r>
              <a:rPr lang="en-US" altLang="zh-CN" sz="1800" baseline="-25000" dirty="0">
                <a:solidFill>
                  <a:schemeClr val="tx1"/>
                </a:solidFill>
                <a:highlight>
                  <a:srgbClr val="FFFF00"/>
                </a:highlight>
                <a:latin typeface="宋体" panose="02010600030101010101" pitchFamily="2" charset="-122"/>
              </a:rPr>
              <a:t>t-1</a:t>
            </a:r>
            <a:r>
              <a:rPr lang="zh-CN" altLang="en-US" sz="1800" dirty="0">
                <a:solidFill>
                  <a:schemeClr val="tx1"/>
                </a:solidFill>
                <a:latin typeface="宋体" panose="02010600030101010101" pitchFamily="2" charset="-122"/>
              </a:rPr>
              <a:t>）即：</a:t>
            </a:r>
            <a:endParaRPr lang="zh-CN" altLang="en-US" sz="1800" dirty="0">
              <a:solidFill>
                <a:schemeClr val="tx1"/>
              </a:solidFill>
              <a:latin typeface="宋体" panose="02010600030101010101" pitchFamily="2" charset="-122"/>
            </a:endParaRPr>
          </a:p>
          <a:p>
            <a:pPr marL="571500" lvl="0" indent="-571500" eaLnBrk="1" hangingPunct="1">
              <a:buNone/>
            </a:pPr>
            <a:endParaRPr lang="zh-CN" altLang="en-US" sz="1800" dirty="0">
              <a:latin typeface="宋体" panose="02010600030101010101" pitchFamily="2" charset="-122"/>
            </a:endParaRPr>
          </a:p>
          <a:p>
            <a:pPr marL="571500" lvl="0" indent="-571500" algn="ctr" eaLnBrk="1" hangingPunct="1">
              <a:buNone/>
            </a:pPr>
            <a:endParaRPr lang="zh-CN" altLang="en-US" sz="1400" baseline="-25000" dirty="0">
              <a:latin typeface="宋体" panose="02010600030101010101" pitchFamily="2" charset="-122"/>
            </a:endParaRPr>
          </a:p>
          <a:p>
            <a:pPr marL="571500" lvl="0" indent="-571500" algn="ctr" eaLnBrk="1" hangingPunct="1">
              <a:buNone/>
            </a:pPr>
            <a:endParaRPr lang="zh-CN" altLang="en-US" sz="1400" baseline="-25000" dirty="0">
              <a:latin typeface="宋体" panose="02010600030101010101" pitchFamily="2" charset="-122"/>
            </a:endParaRPr>
          </a:p>
          <a:p>
            <a:pPr marL="571500" lvl="0" indent="-571500" eaLnBrk="1" hangingPunct="1">
              <a:buNone/>
            </a:pPr>
            <a:endParaRPr lang="en-US" altLang="zh-CN" sz="1400" dirty="0">
              <a:latin typeface="宋体" panose="02010600030101010101" pitchFamily="2" charset="-122"/>
            </a:endParaRPr>
          </a:p>
          <a:p>
            <a:pPr marL="571500" lvl="0" indent="-571500" eaLnBrk="1" hangingPunct="1">
              <a:buNone/>
            </a:pPr>
            <a:r>
              <a:rPr lang="en-US" altLang="zh-CN" sz="1600" dirty="0"/>
              <a:t>    </a:t>
            </a:r>
            <a:r>
              <a:rPr lang="zh-CN" altLang="en-US" sz="1800" dirty="0">
                <a:solidFill>
                  <a:schemeClr val="tx1"/>
                </a:solidFill>
              </a:rPr>
              <a:t>（</a:t>
            </a:r>
            <a:r>
              <a:rPr lang="en-US" altLang="zh-CN" sz="1800" dirty="0">
                <a:solidFill>
                  <a:schemeClr val="tx1"/>
                </a:solidFill>
              </a:rPr>
              <a:t>2</a:t>
            </a:r>
            <a:r>
              <a:rPr lang="zh-CN" altLang="en-US" sz="1800" dirty="0">
                <a:solidFill>
                  <a:schemeClr val="tx1"/>
                </a:solidFill>
              </a:rPr>
              <a:t>） 产品的生命周期</a:t>
            </a:r>
            <a:endParaRPr lang="zh-CN" altLang="en-US" sz="1800" dirty="0">
              <a:solidFill>
                <a:schemeClr val="tx1"/>
              </a:solidFill>
            </a:endParaRPr>
          </a:p>
        </p:txBody>
      </p:sp>
      <p:sp>
        <p:nvSpPr>
          <p:cNvPr id="7175" name="Line 15"/>
          <p:cNvSpPr/>
          <p:nvPr/>
        </p:nvSpPr>
        <p:spPr>
          <a:xfrm>
            <a:off x="2916238" y="3500438"/>
            <a:ext cx="0" cy="2160587"/>
          </a:xfrm>
          <a:prstGeom prst="line">
            <a:avLst/>
          </a:prstGeom>
          <a:ln w="9525" cap="flat" cmpd="sng">
            <a:solidFill>
              <a:schemeClr val="tx1"/>
            </a:solidFill>
            <a:prstDash val="solid"/>
            <a:headEnd type="stealth" w="med" len="lg"/>
            <a:tailEnd type="none" w="med" len="med"/>
          </a:ln>
        </p:spPr>
      </p:sp>
      <p:sp>
        <p:nvSpPr>
          <p:cNvPr id="7176" name="Line 16"/>
          <p:cNvSpPr/>
          <p:nvPr/>
        </p:nvSpPr>
        <p:spPr>
          <a:xfrm>
            <a:off x="2916238" y="5661025"/>
            <a:ext cx="3744912" cy="0"/>
          </a:xfrm>
          <a:prstGeom prst="line">
            <a:avLst/>
          </a:prstGeom>
          <a:ln w="9525" cap="flat" cmpd="sng">
            <a:solidFill>
              <a:schemeClr val="tx1"/>
            </a:solidFill>
            <a:prstDash val="solid"/>
            <a:headEnd type="none" w="med" len="med"/>
            <a:tailEnd type="stealth" w="med" len="lg"/>
          </a:ln>
        </p:spPr>
      </p:sp>
      <p:sp>
        <p:nvSpPr>
          <p:cNvPr id="7177" name="Freeform 20"/>
          <p:cNvSpPr/>
          <p:nvPr/>
        </p:nvSpPr>
        <p:spPr>
          <a:xfrm>
            <a:off x="3132138" y="3644900"/>
            <a:ext cx="3024187" cy="1703388"/>
          </a:xfrm>
          <a:custGeom>
            <a:avLst/>
            <a:gdLst>
              <a:gd name="txL" fmla="*/ 0 w 1905"/>
              <a:gd name="txT" fmla="*/ 0 h 1073"/>
              <a:gd name="txR" fmla="*/ 1905 w 1905"/>
              <a:gd name="txB" fmla="*/ 1073 h 1073"/>
            </a:gdLst>
            <a:ahLst/>
            <a:cxnLst>
              <a:cxn ang="0">
                <a:pos x="0"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Lst>
            <a:rect l="txL" t="txT" r="txR" b="txB"/>
            <a:pathLst>
              <a:path w="1905" h="1073">
                <a:moveTo>
                  <a:pt x="0" y="1043"/>
                </a:moveTo>
                <a:cubicBezTo>
                  <a:pt x="87" y="1058"/>
                  <a:pt x="174" y="1073"/>
                  <a:pt x="272" y="1043"/>
                </a:cubicBezTo>
                <a:cubicBezTo>
                  <a:pt x="370" y="1013"/>
                  <a:pt x="492" y="960"/>
                  <a:pt x="590" y="862"/>
                </a:cubicBezTo>
                <a:cubicBezTo>
                  <a:pt x="688" y="764"/>
                  <a:pt x="779" y="575"/>
                  <a:pt x="862" y="454"/>
                </a:cubicBezTo>
                <a:cubicBezTo>
                  <a:pt x="945" y="333"/>
                  <a:pt x="998" y="212"/>
                  <a:pt x="1089" y="136"/>
                </a:cubicBezTo>
                <a:cubicBezTo>
                  <a:pt x="1180" y="60"/>
                  <a:pt x="1300" y="0"/>
                  <a:pt x="1406" y="0"/>
                </a:cubicBezTo>
                <a:cubicBezTo>
                  <a:pt x="1512" y="0"/>
                  <a:pt x="1641" y="83"/>
                  <a:pt x="1724" y="136"/>
                </a:cubicBezTo>
                <a:cubicBezTo>
                  <a:pt x="1807" y="189"/>
                  <a:pt x="1875" y="288"/>
                  <a:pt x="1905" y="318"/>
                </a:cubicBezTo>
              </a:path>
            </a:pathLst>
          </a:custGeom>
          <a:noFill/>
          <a:ln w="28575" cap="flat" cmpd="sng">
            <a:solidFill>
              <a:srgbClr val="0000FF">
                <a:alpha val="100000"/>
              </a:srgbClr>
            </a:solidFill>
            <a:prstDash val="solid"/>
            <a:round/>
            <a:headEnd type="none" w="med" len="med"/>
            <a:tailEnd type="none" w="med" len="med"/>
          </a:ln>
        </p:spPr>
        <p:txBody>
          <a:bodyPr/>
          <a:p>
            <a:endParaRPr lang="zh-CN" altLang="en-US"/>
          </a:p>
        </p:txBody>
      </p:sp>
      <p:sp>
        <p:nvSpPr>
          <p:cNvPr id="7178" name="Line 21"/>
          <p:cNvSpPr/>
          <p:nvPr/>
        </p:nvSpPr>
        <p:spPr>
          <a:xfrm>
            <a:off x="3779838" y="5229225"/>
            <a:ext cx="0" cy="431800"/>
          </a:xfrm>
          <a:prstGeom prst="line">
            <a:avLst/>
          </a:prstGeom>
          <a:ln w="9525" cap="flat" cmpd="sng">
            <a:solidFill>
              <a:schemeClr val="tx1"/>
            </a:solidFill>
            <a:prstDash val="dash"/>
            <a:headEnd type="none" w="med" len="med"/>
            <a:tailEnd type="none" w="med" len="med"/>
          </a:ln>
        </p:spPr>
      </p:sp>
      <p:sp>
        <p:nvSpPr>
          <p:cNvPr id="7179" name="Line 22"/>
          <p:cNvSpPr/>
          <p:nvPr/>
        </p:nvSpPr>
        <p:spPr>
          <a:xfrm>
            <a:off x="4787900" y="3933825"/>
            <a:ext cx="0" cy="1727200"/>
          </a:xfrm>
          <a:prstGeom prst="line">
            <a:avLst/>
          </a:prstGeom>
          <a:ln w="9525" cap="flat" cmpd="sng">
            <a:solidFill>
              <a:schemeClr val="tx1"/>
            </a:solidFill>
            <a:prstDash val="dash"/>
            <a:headEnd type="none" w="med" len="med"/>
            <a:tailEnd type="none" w="med" len="med"/>
          </a:ln>
        </p:spPr>
      </p:sp>
      <p:sp>
        <p:nvSpPr>
          <p:cNvPr id="7180" name="Line 23"/>
          <p:cNvSpPr/>
          <p:nvPr/>
        </p:nvSpPr>
        <p:spPr>
          <a:xfrm>
            <a:off x="5580063" y="3716338"/>
            <a:ext cx="0" cy="1944687"/>
          </a:xfrm>
          <a:prstGeom prst="line">
            <a:avLst/>
          </a:prstGeom>
          <a:ln w="9525" cap="flat" cmpd="sng">
            <a:solidFill>
              <a:schemeClr val="tx1"/>
            </a:solidFill>
            <a:prstDash val="dash"/>
            <a:headEnd type="none" w="med" len="med"/>
            <a:tailEnd type="none" w="med" len="med"/>
          </a:ln>
        </p:spPr>
      </p:sp>
      <p:sp>
        <p:nvSpPr>
          <p:cNvPr id="7181" name="Line 24"/>
          <p:cNvSpPr/>
          <p:nvPr/>
        </p:nvSpPr>
        <p:spPr>
          <a:xfrm>
            <a:off x="6156325" y="4149725"/>
            <a:ext cx="0" cy="1512888"/>
          </a:xfrm>
          <a:prstGeom prst="line">
            <a:avLst/>
          </a:prstGeom>
          <a:ln w="9525" cap="flat" cmpd="sng">
            <a:solidFill>
              <a:schemeClr val="tx1"/>
            </a:solidFill>
            <a:prstDash val="dash"/>
            <a:headEnd type="none" w="med" len="med"/>
            <a:tailEnd type="none" w="med" len="med"/>
          </a:ln>
        </p:spPr>
      </p:sp>
      <p:sp>
        <p:nvSpPr>
          <p:cNvPr id="7182" name="Text Box 25"/>
          <p:cNvSpPr txBox="1"/>
          <p:nvPr/>
        </p:nvSpPr>
        <p:spPr>
          <a:xfrm>
            <a:off x="3059113" y="5734050"/>
            <a:ext cx="3240087" cy="274638"/>
          </a:xfrm>
          <a:prstGeom prst="rect">
            <a:avLst/>
          </a:prstGeom>
          <a:noFill/>
          <a:ln w="9525">
            <a:noFill/>
          </a:ln>
        </p:spPr>
        <p:txBody>
          <a:bodyPr>
            <a:spAutoFit/>
          </a:bodyPr>
          <a:p>
            <a:pPr>
              <a:spcBef>
                <a:spcPct val="50000"/>
              </a:spcBef>
            </a:pPr>
            <a:r>
              <a:rPr lang="zh-CN" altLang="en-US" sz="1200" b="0" dirty="0">
                <a:latin typeface="Times New Roman" panose="02020603050405020304" pitchFamily="18" charset="0"/>
              </a:rPr>
              <a:t>  进入期         成长期             成熟期      衰退期       </a:t>
            </a:r>
            <a:endParaRPr lang="zh-CN" altLang="en-US" sz="1200" b="0" dirty="0">
              <a:latin typeface="Times New Roman" panose="02020603050405020304" pitchFamily="18" charset="0"/>
            </a:endParaRPr>
          </a:p>
        </p:txBody>
      </p:sp>
      <p:sp>
        <p:nvSpPr>
          <p:cNvPr id="7183" name="Text Box 26"/>
          <p:cNvSpPr txBox="1"/>
          <p:nvPr/>
        </p:nvSpPr>
        <p:spPr>
          <a:xfrm>
            <a:off x="2627313" y="3429000"/>
            <a:ext cx="379412" cy="304800"/>
          </a:xfrm>
          <a:prstGeom prst="rect">
            <a:avLst/>
          </a:prstGeom>
          <a:noFill/>
          <a:ln w="9525">
            <a:noFill/>
          </a:ln>
        </p:spPr>
        <p:txBody>
          <a:bodyPr>
            <a:spAutoFit/>
          </a:bodyPr>
          <a:p>
            <a:r>
              <a:rPr lang="en-US" altLang="zh-CN" sz="1400" i="1" dirty="0">
                <a:latin typeface="Times New Roman" panose="02020603050405020304" pitchFamily="18" charset="0"/>
              </a:rPr>
              <a:t>Y</a:t>
            </a:r>
            <a:endParaRPr lang="en-US" altLang="zh-CN" sz="1400" i="1" dirty="0">
              <a:latin typeface="Times New Roman" panose="02020603050405020304" pitchFamily="18" charset="0"/>
            </a:endParaRPr>
          </a:p>
        </p:txBody>
      </p:sp>
      <p:sp>
        <p:nvSpPr>
          <p:cNvPr id="7184" name="Text Box 27"/>
          <p:cNvSpPr txBox="1"/>
          <p:nvPr/>
        </p:nvSpPr>
        <p:spPr>
          <a:xfrm>
            <a:off x="6659563" y="5445125"/>
            <a:ext cx="307975" cy="304800"/>
          </a:xfrm>
          <a:prstGeom prst="rect">
            <a:avLst/>
          </a:prstGeom>
          <a:noFill/>
          <a:ln w="9525">
            <a:noFill/>
          </a:ln>
        </p:spPr>
        <p:txBody>
          <a:bodyPr>
            <a:spAutoFit/>
          </a:bodyPr>
          <a:p>
            <a:r>
              <a:rPr lang="en-US" altLang="zh-CN" sz="1400" i="1" dirty="0">
                <a:latin typeface="Times New Roman" panose="02020603050405020304" pitchFamily="18" charset="0"/>
              </a:rPr>
              <a:t>T</a:t>
            </a:r>
            <a:endParaRPr lang="en-US" altLang="zh-CN" sz="1400" i="1" dirty="0">
              <a:latin typeface="Times New Roman" panose="02020603050405020304" pitchFamily="18" charset="0"/>
            </a:endParaRPr>
          </a:p>
        </p:txBody>
      </p:sp>
      <p:sp>
        <p:nvSpPr>
          <p:cNvPr id="7185" name="Text Box 28"/>
          <p:cNvSpPr txBox="1"/>
          <p:nvPr/>
        </p:nvSpPr>
        <p:spPr>
          <a:xfrm>
            <a:off x="2627313" y="5589588"/>
            <a:ext cx="273050" cy="304800"/>
          </a:xfrm>
          <a:prstGeom prst="rect">
            <a:avLst/>
          </a:prstGeom>
          <a:noFill/>
          <a:ln w="9525">
            <a:noFill/>
          </a:ln>
        </p:spPr>
        <p:txBody>
          <a:bodyPr wrap="none">
            <a:spAutoFit/>
          </a:bodyPr>
          <a:p>
            <a:r>
              <a:rPr lang="en-US" altLang="zh-CN" sz="1400" i="1" dirty="0">
                <a:latin typeface="Times New Roman" panose="02020603050405020304" pitchFamily="18" charset="0"/>
              </a:rPr>
              <a:t>0</a:t>
            </a:r>
            <a:endParaRPr lang="en-US" altLang="zh-CN" sz="1400" i="1" dirty="0">
              <a:latin typeface="Times New Roman" panose="02020603050405020304" pitchFamily="18" charset="0"/>
            </a:endParaRPr>
          </a:p>
        </p:txBody>
      </p:sp>
      <p:sp>
        <p:nvSpPr>
          <p:cNvPr id="7186" name="Text Box 29"/>
          <p:cNvSpPr txBox="1"/>
          <p:nvPr/>
        </p:nvSpPr>
        <p:spPr>
          <a:xfrm>
            <a:off x="3132138" y="5300663"/>
            <a:ext cx="3097212" cy="304800"/>
          </a:xfrm>
          <a:prstGeom prst="rect">
            <a:avLst/>
          </a:prstGeom>
          <a:noFill/>
          <a:ln w="9525">
            <a:noFill/>
          </a:ln>
        </p:spPr>
        <p:txBody>
          <a:bodyPr>
            <a:spAutoFit/>
          </a:bodyPr>
          <a:p>
            <a:r>
              <a:rPr lang="en-US" altLang="zh-CN" sz="1000" dirty="0">
                <a:latin typeface="Times New Roman" panose="02020603050405020304" pitchFamily="18" charset="0"/>
              </a:rPr>
              <a:t>    </a:t>
            </a:r>
            <a:r>
              <a:rPr lang="en-US" altLang="zh-CN" sz="1400" i="1" dirty="0">
                <a:latin typeface="Times New Roman" panose="02020603050405020304" pitchFamily="18" charset="0"/>
              </a:rPr>
              <a:t>A                 B                  C            D</a:t>
            </a:r>
            <a:endParaRPr lang="en-US" altLang="zh-CN" sz="1400" i="1" dirty="0">
              <a:latin typeface="Times New Roman" panose="02020603050405020304" pitchFamily="18" charset="0"/>
            </a:endParaRPr>
          </a:p>
        </p:txBody>
      </p:sp>
      <p:graphicFrame>
        <p:nvGraphicFramePr>
          <p:cNvPr id="7170" name="Object 4"/>
          <p:cNvGraphicFramePr/>
          <p:nvPr/>
        </p:nvGraphicFramePr>
        <p:xfrm>
          <a:off x="1476375" y="2492375"/>
          <a:ext cx="1474788" cy="428625"/>
        </p:xfrm>
        <a:graphic>
          <a:graphicData uri="http://schemas.openxmlformats.org/presentationml/2006/ole">
            <mc:AlternateContent xmlns:mc="http://schemas.openxmlformats.org/markup-compatibility/2006">
              <mc:Choice xmlns:v="urn:schemas-microsoft-com:vml" Requires="v">
                <p:oleObj spid="_x0000_s3090" name="" r:id="rId1" imgW="787400" imgH="228600" progId="Equation.DSMT4">
                  <p:embed/>
                </p:oleObj>
              </mc:Choice>
              <mc:Fallback>
                <p:oleObj name="" r:id="rId1" imgW="787400" imgH="228600" progId="Equation.DSMT4">
                  <p:embed/>
                  <p:pic>
                    <p:nvPicPr>
                      <p:cNvPr id="0" name="图片 3089"/>
                      <p:cNvPicPr/>
                      <p:nvPr/>
                    </p:nvPicPr>
                    <p:blipFill>
                      <a:blip r:embed="rId2"/>
                      <a:stretch>
                        <a:fillRect/>
                      </a:stretch>
                    </p:blipFill>
                    <p:spPr>
                      <a:xfrm>
                        <a:off x="1476375" y="2492375"/>
                        <a:ext cx="1474788" cy="428625"/>
                      </a:xfrm>
                      <a:prstGeom prst="rect">
                        <a:avLst/>
                      </a:prstGeom>
                      <a:noFill/>
                      <a:ln w="38100">
                        <a:noFill/>
                        <a:miter/>
                      </a:ln>
                    </p:spPr>
                  </p:pic>
                </p:oleObj>
              </mc:Fallback>
            </mc:AlternateContent>
          </a:graphicData>
        </a:graphic>
      </p:graphicFrame>
      <p:graphicFrame>
        <p:nvGraphicFramePr>
          <p:cNvPr id="7171" name="Object 5"/>
          <p:cNvGraphicFramePr/>
          <p:nvPr/>
        </p:nvGraphicFramePr>
        <p:xfrm>
          <a:off x="4067175" y="2305685"/>
          <a:ext cx="1366838" cy="801688"/>
        </p:xfrm>
        <a:graphic>
          <a:graphicData uri="http://schemas.openxmlformats.org/presentationml/2006/ole">
            <mc:AlternateContent xmlns:mc="http://schemas.openxmlformats.org/markup-compatibility/2006">
              <mc:Choice xmlns:v="urn:schemas-microsoft-com:vml" Requires="v">
                <p:oleObj spid="_x0000_s3091" name="" r:id="rId3" imgW="735965" imgH="431800" progId="Equation.DSMT4">
                  <p:embed/>
                </p:oleObj>
              </mc:Choice>
              <mc:Fallback>
                <p:oleObj name="" r:id="rId3" imgW="735965" imgH="431800" progId="Equation.DSMT4">
                  <p:embed/>
                  <p:pic>
                    <p:nvPicPr>
                      <p:cNvPr id="0" name="图片 3090"/>
                      <p:cNvPicPr/>
                      <p:nvPr/>
                    </p:nvPicPr>
                    <p:blipFill>
                      <a:blip r:embed="rId4"/>
                      <a:stretch>
                        <a:fillRect/>
                      </a:stretch>
                    </p:blipFill>
                    <p:spPr>
                      <a:xfrm>
                        <a:off x="4067175" y="2305685"/>
                        <a:ext cx="1366838" cy="801688"/>
                      </a:xfrm>
                      <a:prstGeom prst="rect">
                        <a:avLst/>
                      </a:prstGeom>
                      <a:noFill/>
                      <a:ln w="38100">
                        <a:noFill/>
                        <a:miter/>
                      </a:ln>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 name="灯片编号占位符 6"/>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83971" name="Rectangle 2"/>
          <p:cNvSpPr>
            <a:spLocks noGrp="1"/>
          </p:cNvSpPr>
          <p:nvPr>
            <p:ph type="title" idx="4294967295"/>
          </p:nvPr>
        </p:nvSpPr>
        <p:spPr>
          <a:xfrm>
            <a:off x="468313" y="404813"/>
            <a:ext cx="8229600" cy="635000"/>
          </a:xfrm>
        </p:spPr>
        <p:txBody>
          <a:bodyPr vert="horz" wrap="square" lIns="91440" tIns="45720" rIns="91440" bIns="45720" anchor="ctr" anchorCtr="0"/>
          <a:p>
            <a:pPr eaLnBrk="1" hangingPunct="1"/>
            <a:r>
              <a:rPr lang="zh-CN" altLang="en-US" sz="1600" b="1" dirty="0">
                <a:latin typeface="Times New Roman" panose="02020603050405020304" pitchFamily="18" charset="0"/>
              </a:rPr>
              <a:t>例</a:t>
            </a:r>
            <a:r>
              <a:rPr lang="zh-CN" altLang="en-US" sz="1600" dirty="0">
                <a:latin typeface="Times New Roman" panose="02020603050405020304" pitchFamily="18" charset="0"/>
              </a:rPr>
              <a:t>：某企业初始资本</a:t>
            </a:r>
            <a:r>
              <a:rPr lang="en-US" altLang="zh-CN" sz="1600" dirty="0">
                <a:latin typeface="Times New Roman" panose="02020603050405020304" pitchFamily="18" charset="0"/>
              </a:rPr>
              <a:t>6000</a:t>
            </a:r>
            <a:r>
              <a:rPr lang="zh-CN" altLang="en-US" sz="1600" dirty="0">
                <a:latin typeface="Times New Roman" panose="02020603050405020304" pitchFamily="18" charset="0"/>
              </a:rPr>
              <a:t>万元，加速数</a:t>
            </a:r>
            <a:r>
              <a:rPr lang="en-US" altLang="zh-CN" sz="1600" b="1" dirty="0">
                <a:latin typeface="Times New Roman" panose="02020603050405020304" pitchFamily="18" charset="0"/>
              </a:rPr>
              <a:t>v = 2</a:t>
            </a:r>
            <a:r>
              <a:rPr lang="en-US" altLang="zh-CN" sz="1600" dirty="0">
                <a:latin typeface="Times New Roman" panose="02020603050405020304" pitchFamily="18" charset="0"/>
              </a:rPr>
              <a:t>, </a:t>
            </a:r>
            <a:r>
              <a:rPr lang="zh-CN" altLang="en-US" sz="1600" dirty="0">
                <a:latin typeface="Times New Roman" panose="02020603050405020304" pitchFamily="18" charset="0"/>
              </a:rPr>
              <a:t>年折旧</a:t>
            </a:r>
            <a:r>
              <a:rPr lang="en-US" altLang="zh-CN" sz="1600" dirty="0">
                <a:latin typeface="Times New Roman" panose="02020603050405020304" pitchFamily="18" charset="0"/>
              </a:rPr>
              <a:t>300</a:t>
            </a:r>
            <a:r>
              <a:rPr lang="zh-CN" altLang="en-US" sz="1600" dirty="0">
                <a:latin typeface="Times New Roman" panose="02020603050405020304" pitchFamily="18" charset="0"/>
              </a:rPr>
              <a:t>万元</a:t>
            </a:r>
            <a:r>
              <a:rPr lang="zh-CN" altLang="en-US" sz="1200" dirty="0">
                <a:latin typeface="Times New Roman" panose="02020603050405020304" pitchFamily="18" charset="0"/>
              </a:rPr>
              <a:t> </a:t>
            </a:r>
            <a:r>
              <a:rPr lang="en-US" altLang="zh-CN" sz="1200" dirty="0">
                <a:latin typeface="Times New Roman" panose="02020603050405020304" pitchFamily="18" charset="0"/>
              </a:rPr>
              <a:t>——</a:t>
            </a:r>
            <a:r>
              <a:rPr lang="en-US" altLang="zh-CN" sz="1400" dirty="0"/>
              <a:t> </a:t>
            </a:r>
            <a:endParaRPr lang="zh-CN" altLang="en-US" sz="1400" dirty="0"/>
          </a:p>
        </p:txBody>
      </p:sp>
      <p:sp>
        <p:nvSpPr>
          <p:cNvPr id="83972" name="Rectangle 3"/>
          <p:cNvSpPr>
            <a:spLocks noGrp="1"/>
          </p:cNvSpPr>
          <p:nvPr>
            <p:ph type="body" sz="half" idx="4294967295"/>
          </p:nvPr>
        </p:nvSpPr>
        <p:spPr>
          <a:xfrm>
            <a:off x="5724525" y="1125538"/>
            <a:ext cx="2735263" cy="4967287"/>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140000"/>
              </a:lnSpc>
              <a:buNone/>
            </a:pPr>
            <a:r>
              <a:rPr lang="zh-CN" altLang="en-US" sz="1200" b="0" dirty="0">
                <a:solidFill>
                  <a:schemeClr val="tx1"/>
                </a:solidFill>
              </a:rPr>
              <a:t>第一阶段</a:t>
            </a:r>
            <a:r>
              <a:rPr lang="en-US" altLang="zh-CN" sz="1200" b="0" dirty="0">
                <a:solidFill>
                  <a:schemeClr val="tx1"/>
                </a:solidFill>
              </a:rPr>
              <a:t>A(1-3</a:t>
            </a:r>
            <a:r>
              <a:rPr lang="zh-CN" altLang="en-US" sz="1200" b="0" dirty="0">
                <a:solidFill>
                  <a:schemeClr val="tx1"/>
                </a:solidFill>
              </a:rPr>
              <a:t>年</a:t>
            </a:r>
            <a:r>
              <a:rPr lang="en-US" altLang="zh-CN" sz="1200" b="0" dirty="0">
                <a:solidFill>
                  <a:schemeClr val="tx1"/>
                </a:solidFill>
              </a:rPr>
              <a:t>)</a:t>
            </a:r>
            <a:r>
              <a:rPr lang="zh-CN" altLang="en-US" sz="1200" dirty="0">
                <a:solidFill>
                  <a:schemeClr val="tx1"/>
                </a:solidFill>
              </a:rPr>
              <a:t>：生产维持原有规模不变，每年销售额都是</a:t>
            </a:r>
            <a:r>
              <a:rPr lang="en-US" altLang="zh-CN" sz="1200" dirty="0">
                <a:solidFill>
                  <a:schemeClr val="tx1"/>
                </a:solidFill>
              </a:rPr>
              <a:t>3000</a:t>
            </a:r>
            <a:r>
              <a:rPr lang="zh-CN" altLang="en-US" sz="1200" dirty="0">
                <a:solidFill>
                  <a:schemeClr val="tx1"/>
                </a:solidFill>
              </a:rPr>
              <a:t>万元，每年补充折旧需</a:t>
            </a:r>
            <a:r>
              <a:rPr lang="en-US" altLang="zh-CN" sz="1200" dirty="0">
                <a:solidFill>
                  <a:schemeClr val="tx1"/>
                </a:solidFill>
              </a:rPr>
              <a:t>300</a:t>
            </a:r>
            <a:r>
              <a:rPr lang="zh-CN" altLang="en-US" sz="1200" dirty="0">
                <a:solidFill>
                  <a:schemeClr val="tx1"/>
                </a:solidFill>
              </a:rPr>
              <a:t>万元重置投资，没有新增的净投资，因而总投资也保持不变。</a:t>
            </a:r>
            <a:endParaRPr lang="zh-CN" altLang="en-US" sz="1200" dirty="0">
              <a:solidFill>
                <a:schemeClr val="tx1"/>
              </a:solidFill>
            </a:endParaRPr>
          </a:p>
          <a:p>
            <a:pPr lvl="0" eaLnBrk="1" hangingPunct="1">
              <a:lnSpc>
                <a:spcPct val="140000"/>
              </a:lnSpc>
              <a:buNone/>
            </a:pPr>
            <a:r>
              <a:rPr lang="zh-CN" altLang="en-US" sz="1200" b="0" dirty="0">
                <a:solidFill>
                  <a:schemeClr val="tx1"/>
                </a:solidFill>
              </a:rPr>
              <a:t>第二阶段</a:t>
            </a:r>
            <a:r>
              <a:rPr lang="en-US" altLang="zh-CN" sz="1200" b="0" dirty="0">
                <a:solidFill>
                  <a:schemeClr val="tx1"/>
                </a:solidFill>
              </a:rPr>
              <a:t>B (4-6</a:t>
            </a:r>
            <a:r>
              <a:rPr lang="zh-CN" altLang="en-US" sz="1200" b="0" dirty="0">
                <a:solidFill>
                  <a:schemeClr val="tx1"/>
                </a:solidFill>
              </a:rPr>
              <a:t>年</a:t>
            </a:r>
            <a:r>
              <a:rPr lang="en-US" altLang="zh-CN" sz="1200" b="0" dirty="0">
                <a:solidFill>
                  <a:schemeClr val="tx1"/>
                </a:solidFill>
              </a:rPr>
              <a:t>)</a:t>
            </a:r>
            <a:r>
              <a:rPr lang="zh-CN" altLang="en-US" sz="1200" dirty="0">
                <a:solidFill>
                  <a:schemeClr val="tx1"/>
                </a:solidFill>
              </a:rPr>
              <a:t>：生产逐年增加，第</a:t>
            </a:r>
            <a:r>
              <a:rPr lang="en-US" altLang="zh-CN" sz="1200" dirty="0">
                <a:solidFill>
                  <a:schemeClr val="tx1"/>
                </a:solidFill>
              </a:rPr>
              <a:t>4</a:t>
            </a:r>
            <a:r>
              <a:rPr lang="zh-CN" altLang="en-US" sz="1200" dirty="0">
                <a:solidFill>
                  <a:schemeClr val="tx1"/>
                </a:solidFill>
              </a:rPr>
              <a:t>年比第</a:t>
            </a:r>
            <a:r>
              <a:rPr lang="en-US" altLang="zh-CN" sz="1200" dirty="0">
                <a:solidFill>
                  <a:schemeClr val="tx1"/>
                </a:solidFill>
              </a:rPr>
              <a:t>3</a:t>
            </a:r>
            <a:r>
              <a:rPr lang="zh-CN" altLang="en-US" sz="1200" dirty="0">
                <a:solidFill>
                  <a:schemeClr val="tx1"/>
                </a:solidFill>
              </a:rPr>
              <a:t>年销售额增加</a:t>
            </a:r>
            <a:r>
              <a:rPr lang="en-US" altLang="zh-CN" sz="1200" dirty="0">
                <a:solidFill>
                  <a:schemeClr val="tx1"/>
                </a:solidFill>
              </a:rPr>
              <a:t>50%</a:t>
            </a:r>
            <a:r>
              <a:rPr lang="zh-CN" altLang="en-US" sz="1200" dirty="0">
                <a:solidFill>
                  <a:schemeClr val="tx1"/>
                </a:solidFill>
              </a:rPr>
              <a:t>，净投资</a:t>
            </a:r>
            <a:r>
              <a:rPr lang="en-US" altLang="zh-CN" sz="1200" dirty="0">
                <a:solidFill>
                  <a:schemeClr val="tx1"/>
                </a:solidFill>
              </a:rPr>
              <a:t>3000</a:t>
            </a:r>
            <a:r>
              <a:rPr lang="zh-CN" altLang="en-US" sz="1200" dirty="0">
                <a:solidFill>
                  <a:schemeClr val="tx1"/>
                </a:solidFill>
              </a:rPr>
              <a:t>万元，加上重置投资，使总投资达到</a:t>
            </a:r>
            <a:r>
              <a:rPr lang="en-US" altLang="zh-CN" sz="1200" dirty="0">
                <a:solidFill>
                  <a:schemeClr val="tx1"/>
                </a:solidFill>
              </a:rPr>
              <a:t>3300</a:t>
            </a:r>
            <a:r>
              <a:rPr lang="zh-CN" altLang="en-US" sz="1200" dirty="0">
                <a:solidFill>
                  <a:schemeClr val="tx1"/>
                </a:solidFill>
              </a:rPr>
              <a:t>万元，比上年增加</a:t>
            </a:r>
            <a:r>
              <a:rPr lang="en-US" altLang="zh-CN" sz="1200" dirty="0">
                <a:solidFill>
                  <a:schemeClr val="tx1"/>
                </a:solidFill>
              </a:rPr>
              <a:t>10</a:t>
            </a:r>
            <a:r>
              <a:rPr lang="zh-CN" altLang="en-US" sz="1200" dirty="0">
                <a:solidFill>
                  <a:schemeClr val="tx1"/>
                </a:solidFill>
              </a:rPr>
              <a:t>倍。第</a:t>
            </a:r>
            <a:r>
              <a:rPr lang="en-US" altLang="zh-CN" sz="1200" dirty="0">
                <a:solidFill>
                  <a:schemeClr val="tx1"/>
                </a:solidFill>
              </a:rPr>
              <a:t>5</a:t>
            </a:r>
            <a:r>
              <a:rPr lang="zh-CN" altLang="en-US" sz="1200" dirty="0">
                <a:solidFill>
                  <a:schemeClr val="tx1"/>
                </a:solidFill>
              </a:rPr>
              <a:t>年销售额增加了</a:t>
            </a:r>
            <a:r>
              <a:rPr lang="en-US" altLang="zh-CN" sz="1200" dirty="0">
                <a:solidFill>
                  <a:schemeClr val="tx1"/>
                </a:solidFill>
              </a:rPr>
              <a:t>33.3%</a:t>
            </a:r>
            <a:r>
              <a:rPr lang="zh-CN" altLang="en-US" sz="1200" dirty="0">
                <a:solidFill>
                  <a:schemeClr val="tx1"/>
                </a:solidFill>
              </a:rPr>
              <a:t>，但总投资与上年一样。第六年，销售额增加了</a:t>
            </a:r>
            <a:r>
              <a:rPr lang="en-US" altLang="zh-CN" sz="1200" dirty="0">
                <a:solidFill>
                  <a:schemeClr val="tx1"/>
                </a:solidFill>
              </a:rPr>
              <a:t>25%</a:t>
            </a:r>
            <a:r>
              <a:rPr lang="zh-CN" altLang="en-US" sz="1200" dirty="0">
                <a:solidFill>
                  <a:schemeClr val="tx1"/>
                </a:solidFill>
              </a:rPr>
              <a:t>，但总投资仍没有增加。</a:t>
            </a:r>
            <a:endParaRPr lang="zh-CN" altLang="en-US" sz="1200" dirty="0">
              <a:solidFill>
                <a:schemeClr val="tx1"/>
              </a:solidFill>
            </a:endParaRPr>
          </a:p>
          <a:p>
            <a:pPr lvl="0" eaLnBrk="1" hangingPunct="1">
              <a:lnSpc>
                <a:spcPct val="140000"/>
              </a:lnSpc>
              <a:buNone/>
            </a:pPr>
            <a:r>
              <a:rPr lang="zh-CN" altLang="en-US" sz="1200" b="0" dirty="0">
                <a:solidFill>
                  <a:schemeClr val="tx1"/>
                </a:solidFill>
              </a:rPr>
              <a:t>第三阶段 </a:t>
            </a:r>
            <a:r>
              <a:rPr lang="en-US" altLang="zh-CN" sz="1200" b="0" dirty="0">
                <a:solidFill>
                  <a:schemeClr val="tx1"/>
                </a:solidFill>
              </a:rPr>
              <a:t>C(</a:t>
            </a:r>
            <a:r>
              <a:rPr lang="zh-CN" altLang="en-US" sz="1200" b="0" dirty="0">
                <a:solidFill>
                  <a:schemeClr val="tx1"/>
                </a:solidFill>
              </a:rPr>
              <a:t>第</a:t>
            </a:r>
            <a:r>
              <a:rPr lang="en-US" altLang="zh-CN" sz="1200" b="0" dirty="0">
                <a:solidFill>
                  <a:schemeClr val="tx1"/>
                </a:solidFill>
              </a:rPr>
              <a:t>7</a:t>
            </a:r>
            <a:r>
              <a:rPr lang="zh-CN" altLang="en-US" sz="1200" b="0" dirty="0">
                <a:solidFill>
                  <a:schemeClr val="tx1"/>
                </a:solidFill>
              </a:rPr>
              <a:t>年</a:t>
            </a:r>
            <a:r>
              <a:rPr lang="en-US" altLang="zh-CN" sz="1200" b="0" dirty="0">
                <a:solidFill>
                  <a:schemeClr val="tx1"/>
                </a:solidFill>
              </a:rPr>
              <a:t>)</a:t>
            </a:r>
            <a:r>
              <a:rPr lang="zh-CN" altLang="en-US" sz="1200" b="0" dirty="0">
                <a:solidFill>
                  <a:schemeClr val="tx1"/>
                </a:solidFill>
              </a:rPr>
              <a:t>：</a:t>
            </a:r>
            <a:r>
              <a:rPr lang="zh-CN" altLang="en-US" sz="1200" dirty="0">
                <a:solidFill>
                  <a:schemeClr val="tx1"/>
                </a:solidFill>
              </a:rPr>
              <a:t>生产维持上年规模，总投资比上年减少了近</a:t>
            </a:r>
            <a:r>
              <a:rPr lang="en-US" altLang="zh-CN" sz="1200" dirty="0">
                <a:solidFill>
                  <a:schemeClr val="tx1"/>
                </a:solidFill>
              </a:rPr>
              <a:t>91%</a:t>
            </a:r>
            <a:r>
              <a:rPr lang="zh-CN" altLang="en-US" sz="1200" dirty="0">
                <a:solidFill>
                  <a:schemeClr val="tx1"/>
                </a:solidFill>
              </a:rPr>
              <a:t>。</a:t>
            </a:r>
            <a:endParaRPr lang="zh-CN" altLang="en-US" sz="1200" dirty="0">
              <a:solidFill>
                <a:schemeClr val="tx1"/>
              </a:solidFill>
            </a:endParaRPr>
          </a:p>
          <a:p>
            <a:pPr lvl="0" eaLnBrk="1" hangingPunct="1">
              <a:lnSpc>
                <a:spcPct val="140000"/>
              </a:lnSpc>
              <a:buNone/>
            </a:pPr>
            <a:r>
              <a:rPr lang="zh-CN" altLang="en-US" sz="1200" b="0" dirty="0">
                <a:solidFill>
                  <a:schemeClr val="tx1"/>
                </a:solidFill>
              </a:rPr>
              <a:t>第四阶段 </a:t>
            </a:r>
            <a:r>
              <a:rPr lang="en-US" altLang="zh-CN" sz="1200" b="0" dirty="0">
                <a:solidFill>
                  <a:schemeClr val="tx1"/>
                </a:solidFill>
              </a:rPr>
              <a:t>D(</a:t>
            </a:r>
            <a:r>
              <a:rPr lang="zh-CN" altLang="en-US" sz="1200" b="0" dirty="0">
                <a:solidFill>
                  <a:schemeClr val="tx1"/>
                </a:solidFill>
              </a:rPr>
              <a:t>第</a:t>
            </a:r>
            <a:r>
              <a:rPr lang="en-US" altLang="zh-CN" sz="1200" b="0" dirty="0">
                <a:solidFill>
                  <a:schemeClr val="tx1"/>
                </a:solidFill>
              </a:rPr>
              <a:t>8</a:t>
            </a:r>
            <a:r>
              <a:rPr lang="zh-CN" altLang="en-US" sz="1200" b="0" dirty="0">
                <a:solidFill>
                  <a:schemeClr val="tx1"/>
                </a:solidFill>
              </a:rPr>
              <a:t>年</a:t>
            </a:r>
            <a:r>
              <a:rPr lang="en-US" altLang="zh-CN" sz="1200" b="0" dirty="0">
                <a:solidFill>
                  <a:schemeClr val="tx1"/>
                </a:solidFill>
              </a:rPr>
              <a:t>)</a:t>
            </a:r>
            <a:r>
              <a:rPr lang="zh-CN" altLang="en-US" sz="1200" b="0" dirty="0">
                <a:solidFill>
                  <a:schemeClr val="tx1"/>
                </a:solidFill>
              </a:rPr>
              <a:t>：</a:t>
            </a:r>
            <a:r>
              <a:rPr lang="zh-CN" altLang="en-US" sz="1200" dirty="0">
                <a:solidFill>
                  <a:schemeClr val="tx1"/>
                </a:solidFill>
              </a:rPr>
              <a:t>生产规模缩小，总投资为零。</a:t>
            </a:r>
            <a:endParaRPr lang="zh-CN" altLang="en-US" sz="1200" dirty="0">
              <a:solidFill>
                <a:schemeClr val="tx1"/>
              </a:solidFill>
            </a:endParaRPr>
          </a:p>
        </p:txBody>
      </p:sp>
      <p:graphicFrame>
        <p:nvGraphicFramePr>
          <p:cNvPr id="84062" name="Group 94"/>
          <p:cNvGraphicFramePr>
            <a:graphicFrameLocks noGrp="1"/>
          </p:cNvGraphicFramePr>
          <p:nvPr>
            <p:ph sz="half" idx="1"/>
          </p:nvPr>
        </p:nvGraphicFramePr>
        <p:xfrm>
          <a:off x="179388" y="1628775"/>
          <a:ext cx="5616575" cy="3546476"/>
        </p:xfrm>
        <a:graphic>
          <a:graphicData uri="http://schemas.openxmlformats.org/drawingml/2006/table">
            <a:tbl>
              <a:tblPr/>
              <a:tblGrid>
                <a:gridCol w="522287"/>
                <a:gridCol w="519113"/>
                <a:gridCol w="669925"/>
                <a:gridCol w="676275"/>
                <a:gridCol w="819150"/>
                <a:gridCol w="671512"/>
                <a:gridCol w="714375"/>
                <a:gridCol w="1023938"/>
              </a:tblGrid>
              <a:tr h="547688">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阶段  </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年份</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销售量</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资本量</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重置投资</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净投资</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总投资</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比上年新增</a:t>
                      </a:r>
                      <a:endParaRPr kumimoji="0"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1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 </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vMerge="1">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7500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4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7500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7350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14700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-300</a:t>
                      </a:r>
                      <a:endParaRPr kumimoji="0" lang="en-US" altLang="zh-CN"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84995" name="Rectangle 3"/>
          <p:cNvSpPr>
            <a:spLocks noGrp="1"/>
          </p:cNvSpPr>
          <p:nvPr>
            <p:ph type="body" idx="4294967295"/>
          </p:nvPr>
        </p:nvSpPr>
        <p:spPr>
          <a:xfrm>
            <a:off x="539750" y="549275"/>
            <a:ext cx="7851775" cy="5400675"/>
          </a:xfrm>
        </p:spPr>
        <p:txBody>
          <a:bodyPr vert="horz" wrap="square" lIns="91440" tIns="45720" rIns="91440" bIns="45720" anchor="t" anchorCtr="0"/>
          <a:p>
            <a:pPr eaLnBrk="1" hangingPunct="1">
              <a:lnSpc>
                <a:spcPct val="120000"/>
              </a:lnSpc>
              <a:buNone/>
            </a:pPr>
            <a:r>
              <a:rPr lang="zh-CN" altLang="en-US" sz="2900" dirty="0">
                <a:solidFill>
                  <a:schemeClr val="tx1"/>
                </a:solidFill>
              </a:rPr>
              <a:t> </a:t>
            </a:r>
            <a:r>
              <a:rPr lang="zh-CN" altLang="en-US" sz="2000" dirty="0">
                <a:solidFill>
                  <a:schemeClr val="tx1"/>
                </a:solidFill>
              </a:rPr>
              <a:t>以上例子说明：</a:t>
            </a:r>
            <a:endParaRPr lang="zh-CN" altLang="en-US" sz="2000" dirty="0">
              <a:solidFill>
                <a:schemeClr val="tx1"/>
              </a:solidFill>
            </a:endParaRPr>
          </a:p>
          <a:p>
            <a:pPr eaLnBrk="1" hangingPunct="1">
              <a:lnSpc>
                <a:spcPct val="150000"/>
              </a:lnSpc>
              <a:buNone/>
            </a:pPr>
            <a:r>
              <a:rPr lang="zh-CN" altLang="en-US" sz="2000" dirty="0">
                <a:solidFill>
                  <a:schemeClr val="tx1"/>
                </a:solidFill>
              </a:rPr>
              <a:t>第一，投资具有一次完成，在折旧期内反复使用的性质。因此投资不是产量绝对量的函数，而是产量变动率的函数。</a:t>
            </a:r>
            <a:endParaRPr lang="zh-CN" altLang="en-US" sz="2000" dirty="0">
              <a:solidFill>
                <a:schemeClr val="tx1"/>
              </a:solidFill>
            </a:endParaRPr>
          </a:p>
          <a:p>
            <a:pPr eaLnBrk="1" hangingPunct="1">
              <a:lnSpc>
                <a:spcPct val="150000"/>
              </a:lnSpc>
              <a:buNone/>
            </a:pPr>
            <a:r>
              <a:rPr lang="zh-CN" altLang="en-US" sz="2000" dirty="0">
                <a:solidFill>
                  <a:schemeClr val="tx1"/>
                </a:solidFill>
              </a:rPr>
              <a:t>第二，在产量变动的临界点，投资变动的幅度远远大于产量的变动，呈现出加速的态势。</a:t>
            </a:r>
            <a:endParaRPr lang="zh-CN" altLang="en-US" sz="2000" dirty="0">
              <a:solidFill>
                <a:schemeClr val="tx1"/>
              </a:solidFill>
            </a:endParaRPr>
          </a:p>
          <a:p>
            <a:pPr eaLnBrk="1" hangingPunct="1">
              <a:lnSpc>
                <a:spcPct val="150000"/>
              </a:lnSpc>
              <a:buNone/>
            </a:pPr>
            <a:r>
              <a:rPr lang="zh-CN" altLang="en-US" sz="2000" dirty="0">
                <a:solidFill>
                  <a:schemeClr val="tx1"/>
                </a:solidFill>
              </a:rPr>
              <a:t>第三，要使投资增长率维持不变，产量就必须按一定比率持续增长。</a:t>
            </a:r>
            <a:endParaRPr lang="zh-CN" altLang="en-US" sz="2000" dirty="0">
              <a:solidFill>
                <a:schemeClr val="tx1"/>
              </a:solidFill>
            </a:endParaRPr>
          </a:p>
          <a:p>
            <a:pPr eaLnBrk="1" hangingPunct="1">
              <a:lnSpc>
                <a:spcPct val="150000"/>
              </a:lnSpc>
              <a:buNone/>
            </a:pPr>
            <a:r>
              <a:rPr lang="zh-CN" altLang="en-US" sz="2000" dirty="0">
                <a:solidFill>
                  <a:schemeClr val="tx1"/>
                </a:solidFill>
              </a:rPr>
              <a:t>第四，加速的含义是双重的，当产量停止增长或下降时，投资水平下降也是加速的。</a:t>
            </a:r>
            <a:endParaRPr lang="zh-CN" altLang="en-US" sz="2000" dirty="0">
              <a:solidFill>
                <a:schemeClr val="tx1"/>
              </a:solidFill>
            </a:endParaRPr>
          </a:p>
          <a:p>
            <a:pPr eaLnBrk="1" hangingPunct="1">
              <a:lnSpc>
                <a:spcPct val="150000"/>
              </a:lnSpc>
              <a:buNone/>
            </a:pPr>
            <a:r>
              <a:rPr lang="zh-CN" altLang="en-US" sz="2000" dirty="0">
                <a:solidFill>
                  <a:schemeClr val="tx1"/>
                </a:solidFill>
              </a:rPr>
              <a:t>第五，</a:t>
            </a:r>
            <a:r>
              <a:rPr lang="zh-CN" altLang="en-US" sz="2000" dirty="0">
                <a:solidFill>
                  <a:schemeClr val="tx1"/>
                </a:solidFill>
                <a:highlight>
                  <a:srgbClr val="FFFF00"/>
                </a:highlight>
              </a:rPr>
              <a:t>加速原理实现的条件是没有闲置生产设备。如果设备闲置，产量扩大只需动用闲置设备，不必增加投资</a:t>
            </a:r>
            <a:r>
              <a:rPr lang="zh-CN" altLang="en-US" sz="2000" dirty="0">
                <a:solidFill>
                  <a:schemeClr val="tx1"/>
                </a:solidFill>
              </a:rPr>
              <a:t>。</a:t>
            </a:r>
            <a:r>
              <a:rPr lang="zh-CN" altLang="en-US" sz="1600" dirty="0"/>
              <a:t> </a:t>
            </a:r>
            <a:endParaRPr lang="zh-CN" altLang="en-US" sz="1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7" name="Rectangle 3"/>
          <p:cNvSpPr>
            <a:spLocks noGrp="1"/>
          </p:cNvSpPr>
          <p:nvPr>
            <p:ph type="body" idx="4294967295"/>
          </p:nvPr>
        </p:nvSpPr>
        <p:spPr>
          <a:xfrm>
            <a:off x="179388" y="692150"/>
            <a:ext cx="8518525" cy="5473700"/>
          </a:xfrm>
        </p:spPr>
        <p:txBody>
          <a:bodyPr vert="horz" wrap="square" lIns="91440" tIns="45720" rIns="91440" bIns="45720" anchor="t" anchorCtr="0"/>
          <a:p>
            <a:pPr lvl="2" eaLnBrk="1" hangingPunct="1">
              <a:lnSpc>
                <a:spcPct val="150000"/>
              </a:lnSpc>
              <a:buNone/>
            </a:pPr>
            <a:r>
              <a:rPr lang="en-US" altLang="zh-CN" dirty="0"/>
              <a:t>2</a:t>
            </a:r>
            <a:r>
              <a:rPr lang="zh-CN" altLang="en-US" dirty="0"/>
              <a:t>、模型推导</a:t>
            </a:r>
            <a:endParaRPr lang="zh-CN" altLang="en-US" dirty="0"/>
          </a:p>
          <a:p>
            <a:pPr lvl="2" eaLnBrk="1" hangingPunct="1">
              <a:lnSpc>
                <a:spcPct val="150000"/>
              </a:lnSpc>
              <a:buNone/>
            </a:pPr>
            <a:r>
              <a:rPr lang="zh-CN" altLang="en-US" sz="2000" dirty="0">
                <a:latin typeface="宋体" panose="02010600030101010101" pitchFamily="2" charset="-122"/>
              </a:rPr>
              <a:t>①三部门，不考虑税收；</a:t>
            </a:r>
            <a:endParaRPr lang="zh-CN" altLang="en-US" sz="2000" dirty="0">
              <a:latin typeface="宋体" panose="02010600030101010101" pitchFamily="2" charset="-122"/>
            </a:endParaRPr>
          </a:p>
          <a:p>
            <a:pPr lvl="2" eaLnBrk="1" hangingPunct="1">
              <a:lnSpc>
                <a:spcPct val="150000"/>
              </a:lnSpc>
              <a:buNone/>
            </a:pPr>
            <a:r>
              <a:rPr lang="zh-CN" altLang="en-US" sz="2000" dirty="0">
                <a:latin typeface="宋体" panose="02010600030101010101" pitchFamily="2" charset="-122"/>
              </a:rPr>
              <a:t>②本期收入由本期消费、本期投资与本期政府购买组成；</a:t>
            </a:r>
            <a:endParaRPr lang="zh-CN" altLang="en-US" sz="2000" dirty="0">
              <a:latin typeface="宋体" panose="02010600030101010101" pitchFamily="2" charset="-122"/>
            </a:endParaRPr>
          </a:p>
          <a:p>
            <a:pPr lvl="2" eaLnBrk="1" hangingPunct="1">
              <a:lnSpc>
                <a:spcPct val="150000"/>
              </a:lnSpc>
              <a:buNone/>
            </a:pPr>
            <a:r>
              <a:rPr lang="zh-CN" altLang="en-US" sz="2000" dirty="0">
                <a:latin typeface="宋体" panose="02010600030101010101" pitchFamily="2" charset="-122"/>
              </a:rPr>
              <a:t>③本期消费是上一期收入的函数</a:t>
            </a:r>
            <a:endParaRPr lang="zh-CN" altLang="en-US" sz="2000" dirty="0">
              <a:latin typeface="宋体" panose="02010600030101010101" pitchFamily="2" charset="-122"/>
            </a:endParaRPr>
          </a:p>
          <a:p>
            <a:pPr lvl="2" eaLnBrk="1" hangingPunct="1">
              <a:lnSpc>
                <a:spcPct val="150000"/>
              </a:lnSpc>
              <a:buNone/>
            </a:pPr>
            <a:r>
              <a:rPr lang="zh-CN" altLang="en-US" sz="2000" dirty="0">
                <a:latin typeface="宋体" panose="02010600030101010101" pitchFamily="2" charset="-122"/>
              </a:rPr>
              <a:t>④投资由</a:t>
            </a:r>
            <a:r>
              <a:rPr lang="zh-CN" altLang="en-US" sz="2000" dirty="0">
                <a:highlight>
                  <a:srgbClr val="FFFF00"/>
                </a:highlight>
                <a:latin typeface="宋体" panose="02010600030101010101" pitchFamily="2" charset="-122"/>
              </a:rPr>
              <a:t>自发投资与引致投资</a:t>
            </a:r>
            <a:r>
              <a:rPr lang="zh-CN" altLang="en-US" sz="2000" dirty="0">
                <a:latin typeface="宋体" panose="02010600030101010101" pitchFamily="2" charset="-122"/>
              </a:rPr>
              <a:t>组成，引致投资由</a:t>
            </a:r>
            <a:r>
              <a:rPr lang="zh-CN" altLang="en-US" sz="2000" dirty="0">
                <a:highlight>
                  <a:srgbClr val="FFFF00"/>
                </a:highlight>
                <a:latin typeface="宋体" panose="02010600030101010101" pitchFamily="2" charset="-122"/>
              </a:rPr>
              <a:t>消费的变动量</a:t>
            </a:r>
            <a:r>
              <a:rPr lang="zh-CN" altLang="en-US" sz="2000" dirty="0">
                <a:latin typeface="宋体" panose="02010600030101010101" pitchFamily="2" charset="-122"/>
              </a:rPr>
              <a:t>引起</a:t>
            </a:r>
            <a:endParaRPr lang="zh-CN" altLang="en-US" sz="2000" dirty="0">
              <a:latin typeface="宋体" panose="02010600030101010101" pitchFamily="2" charset="-122"/>
            </a:endParaRPr>
          </a:p>
          <a:p>
            <a:pPr lvl="2" eaLnBrk="1" hangingPunct="1"/>
            <a:endParaRPr lang="zh-CN" altLang="en-US" sz="2000" dirty="0"/>
          </a:p>
          <a:p>
            <a:pPr lvl="2" eaLnBrk="1" hangingPunct="1"/>
            <a:endParaRPr lang="zh-CN" altLang="en-US" dirty="0"/>
          </a:p>
          <a:p>
            <a:pPr lvl="2" eaLnBrk="1" hangingPunct="1"/>
            <a:endParaRPr lang="zh-CN" altLang="en-US" dirty="0"/>
          </a:p>
          <a:p>
            <a:pPr lvl="2" eaLnBrk="1" hangingPunct="1"/>
            <a:endParaRPr lang="zh-CN" altLang="en-US" dirty="0"/>
          </a:p>
          <a:p>
            <a:pPr lvl="2" eaLnBrk="1" hangingPunct="1"/>
            <a:endParaRPr lang="en-US" altLang="zh-CN" dirty="0"/>
          </a:p>
        </p:txBody>
      </p:sp>
      <p:sp>
        <p:nvSpPr>
          <p:cNvPr id="8198" name="AutoShape 6"/>
          <p:cNvSpPr/>
          <p:nvPr/>
        </p:nvSpPr>
        <p:spPr>
          <a:xfrm>
            <a:off x="1619250" y="3716338"/>
            <a:ext cx="215900" cy="1584325"/>
          </a:xfrm>
          <a:prstGeom prst="leftBrace">
            <a:avLst>
              <a:gd name="adj1" fmla="val 61151"/>
              <a:gd name="adj2" fmla="val 50028"/>
            </a:avLst>
          </a:prstGeom>
          <a:noFill/>
          <a:ln w="9525" cap="flat" cmpd="sng">
            <a:solidFill>
              <a:schemeClr val="tx1"/>
            </a:solidFill>
            <a:prstDash val="solid"/>
            <a:headEnd type="none" w="med" len="med"/>
            <a:tailEnd type="none" w="med" len="med"/>
          </a:ln>
        </p:spPr>
        <p:txBody>
          <a:bodyPr wrap="none" anchor="ctr" anchorCtr="0"/>
          <a:p>
            <a:endParaRPr lang="zh-CN" altLang="en-US" b="0" dirty="0">
              <a:latin typeface="Arial" panose="020B0604020202020204" pitchFamily="34" charset="0"/>
            </a:endParaRPr>
          </a:p>
        </p:txBody>
      </p:sp>
      <p:graphicFrame>
        <p:nvGraphicFramePr>
          <p:cNvPr id="8194" name="Object 7"/>
          <p:cNvGraphicFramePr/>
          <p:nvPr/>
        </p:nvGraphicFramePr>
        <p:xfrm>
          <a:off x="1979613" y="3644900"/>
          <a:ext cx="1871662" cy="1731963"/>
        </p:xfrm>
        <a:graphic>
          <a:graphicData uri="http://schemas.openxmlformats.org/presentationml/2006/ole">
            <mc:AlternateContent xmlns:mc="http://schemas.openxmlformats.org/markup-compatibility/2006">
              <mc:Choice xmlns:v="urn:schemas-microsoft-com:vml" Requires="v">
                <p:oleObj spid="_x0000_s3087" name="" r:id="rId1" imgW="1016000" imgH="939800" progId="Equation.DSMT4">
                  <p:embed/>
                </p:oleObj>
              </mc:Choice>
              <mc:Fallback>
                <p:oleObj name="" r:id="rId1" imgW="1016000" imgH="939800" progId="Equation.DSMT4">
                  <p:embed/>
                  <p:pic>
                    <p:nvPicPr>
                      <p:cNvPr id="0" name="图片 3086"/>
                      <p:cNvPicPr/>
                      <p:nvPr/>
                    </p:nvPicPr>
                    <p:blipFill>
                      <a:blip r:embed="rId2"/>
                      <a:stretch>
                        <a:fillRect/>
                      </a:stretch>
                    </p:blipFill>
                    <p:spPr>
                      <a:xfrm>
                        <a:off x="1979613" y="3644900"/>
                        <a:ext cx="1871662" cy="1731963"/>
                      </a:xfrm>
                      <a:prstGeom prst="rect">
                        <a:avLst/>
                      </a:prstGeom>
                      <a:noFill/>
                      <a:ln w="38100">
                        <a:noFill/>
                        <a:miter/>
                      </a:ln>
                    </p:spPr>
                  </p:pic>
                </p:oleObj>
              </mc:Fallback>
            </mc:AlternateContent>
          </a:graphicData>
        </a:graphic>
      </p:graphicFrame>
      <p:graphicFrame>
        <p:nvGraphicFramePr>
          <p:cNvPr id="8195" name="Object 9"/>
          <p:cNvGraphicFramePr/>
          <p:nvPr/>
        </p:nvGraphicFramePr>
        <p:xfrm>
          <a:off x="1042988" y="5589588"/>
          <a:ext cx="460375" cy="368300"/>
        </p:xfrm>
        <a:graphic>
          <a:graphicData uri="http://schemas.openxmlformats.org/presentationml/2006/ole">
            <mc:AlternateContent xmlns:mc="http://schemas.openxmlformats.org/markup-compatibility/2006">
              <mc:Choice xmlns:v="urn:schemas-microsoft-com:vml" Requires="v">
                <p:oleObj spid="_x0000_s3089" name="" r:id="rId3" imgW="190500" imgH="152400" progId="Equation.DSMT4">
                  <p:embed/>
                </p:oleObj>
              </mc:Choice>
              <mc:Fallback>
                <p:oleObj name="" r:id="rId3" imgW="190500" imgH="152400" progId="Equation.DSMT4">
                  <p:embed/>
                  <p:pic>
                    <p:nvPicPr>
                      <p:cNvPr id="0" name="图片 3088"/>
                      <p:cNvPicPr/>
                      <p:nvPr/>
                    </p:nvPicPr>
                    <p:blipFill>
                      <a:blip r:embed="rId4"/>
                      <a:stretch>
                        <a:fillRect/>
                      </a:stretch>
                    </p:blipFill>
                    <p:spPr>
                      <a:xfrm>
                        <a:off x="1042988" y="5589588"/>
                        <a:ext cx="460375" cy="368300"/>
                      </a:xfrm>
                      <a:prstGeom prst="rect">
                        <a:avLst/>
                      </a:prstGeom>
                      <a:noFill/>
                      <a:ln w="38100">
                        <a:noFill/>
                        <a:miter/>
                      </a:ln>
                    </p:spPr>
                  </p:pic>
                </p:oleObj>
              </mc:Fallback>
            </mc:AlternateContent>
          </a:graphicData>
        </a:graphic>
      </p:graphicFrame>
      <p:graphicFrame>
        <p:nvGraphicFramePr>
          <p:cNvPr id="8196" name="Object 10"/>
          <p:cNvGraphicFramePr/>
          <p:nvPr/>
        </p:nvGraphicFramePr>
        <p:xfrm>
          <a:off x="1761967" y="5516563"/>
          <a:ext cx="3675380" cy="495300"/>
        </p:xfrm>
        <a:graphic>
          <a:graphicData uri="http://schemas.openxmlformats.org/presentationml/2006/ole">
            <mc:AlternateContent xmlns:mc="http://schemas.openxmlformats.org/markup-compatibility/2006">
              <mc:Choice xmlns:v="urn:schemas-microsoft-com:vml" Requires="v">
                <p:oleObj spid="_x0000_s3088" name="" r:id="rId5" imgW="1879600" imgH="254000" progId="Equation.DSMT4">
                  <p:embed/>
                </p:oleObj>
              </mc:Choice>
              <mc:Fallback>
                <p:oleObj name="" r:id="rId5" imgW="1879600" imgH="254000" progId="Equation.DSMT4">
                  <p:embed/>
                  <p:pic>
                    <p:nvPicPr>
                      <p:cNvPr id="0" name="图片 3087"/>
                      <p:cNvPicPr/>
                      <p:nvPr/>
                    </p:nvPicPr>
                    <p:blipFill>
                      <a:blip r:embed="rId6"/>
                      <a:stretch>
                        <a:fillRect/>
                      </a:stretch>
                    </p:blipFill>
                    <p:spPr>
                      <a:xfrm>
                        <a:off x="1761967" y="5516563"/>
                        <a:ext cx="3675380" cy="495300"/>
                      </a:xfrm>
                      <a:prstGeom prst="rect">
                        <a:avLst/>
                      </a:prstGeom>
                      <a:noFill/>
                      <a:ln w="38100">
                        <a:noFill/>
                        <a:miter/>
                      </a:ln>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Picture 4"/>
          <p:cNvPicPr>
            <a:picLocks noChangeAspect="1"/>
          </p:cNvPicPr>
          <p:nvPr/>
        </p:nvPicPr>
        <p:blipFill>
          <a:blip r:embed="rId1"/>
          <a:stretch>
            <a:fillRect/>
          </a:stretch>
        </p:blipFill>
        <p:spPr>
          <a:xfrm>
            <a:off x="0" y="0"/>
            <a:ext cx="9144000" cy="6875463"/>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3"/>
          <p:cNvSpPr>
            <a:spLocks noGrp="1"/>
          </p:cNvSpPr>
          <p:nvPr>
            <p:ph idx="1"/>
          </p:nvPr>
        </p:nvSpPr>
        <p:spPr>
          <a:xfrm>
            <a:off x="-354012" y="981075"/>
            <a:ext cx="9247187" cy="5145088"/>
          </a:xfrm>
        </p:spPr>
        <p:txBody>
          <a:bodyPr vert="horz" wrap="square" lIns="91440" tIns="45720" rIns="91440" bIns="45720" anchor="t" anchorCtr="0"/>
          <a:p>
            <a:pPr lvl="2" eaLnBrk="1" hangingPunct="1">
              <a:buNone/>
            </a:pPr>
            <a:r>
              <a:rPr lang="en-US" altLang="zh-CN" b="1" dirty="0"/>
              <a:t>3</a:t>
            </a:r>
            <a:r>
              <a:rPr lang="zh-CN" altLang="en-US" b="1" dirty="0"/>
              <a:t>、模型含义</a:t>
            </a:r>
            <a:endParaRPr lang="en-US" altLang="zh-CN" b="1" dirty="0"/>
          </a:p>
          <a:p>
            <a:pPr lvl="2" eaLnBrk="1" hangingPunct="1">
              <a:lnSpc>
                <a:spcPct val="150000"/>
              </a:lnSpc>
              <a:buNone/>
            </a:pPr>
            <a:r>
              <a:rPr lang="zh-CN" altLang="en-US" dirty="0"/>
              <a:t>（</a:t>
            </a:r>
            <a:r>
              <a:rPr lang="en-US" altLang="zh-CN" dirty="0"/>
              <a:t>1</a:t>
            </a:r>
            <a:r>
              <a:rPr lang="zh-CN" altLang="en-US" dirty="0"/>
              <a:t>）经济周期中波动的根源在于经济体内部</a:t>
            </a:r>
            <a:r>
              <a:rPr lang="en-US" altLang="zh-CN" dirty="0"/>
              <a:t>, </a:t>
            </a:r>
            <a:r>
              <a:rPr lang="zh-CN" altLang="en-US" dirty="0"/>
              <a:t>乘数与加速数相互作用强化了经济波动的趋势。</a:t>
            </a:r>
            <a:endParaRPr lang="en-US" altLang="zh-CN" dirty="0"/>
          </a:p>
          <a:p>
            <a:pPr lvl="2" eaLnBrk="1" hangingPunct="1">
              <a:lnSpc>
                <a:spcPct val="150000"/>
              </a:lnSpc>
              <a:buNone/>
            </a:pPr>
            <a:r>
              <a:rPr lang="zh-CN" altLang="en-US" dirty="0"/>
              <a:t>（</a:t>
            </a:r>
            <a:r>
              <a:rPr lang="en-US" altLang="zh-CN" dirty="0"/>
              <a:t>2</a:t>
            </a:r>
            <a:r>
              <a:rPr lang="zh-CN" altLang="en-US" dirty="0"/>
              <a:t>）宏观经济波动幅度取决于边际消费倾向和加速数的大小。</a:t>
            </a:r>
            <a:endParaRPr lang="en-US" altLang="zh-CN" dirty="0"/>
          </a:p>
          <a:p>
            <a:pPr lvl="2" eaLnBrk="1" hangingPunct="1">
              <a:lnSpc>
                <a:spcPct val="150000"/>
              </a:lnSpc>
              <a:buNone/>
            </a:pPr>
            <a:r>
              <a:rPr lang="zh-CN" altLang="en-US" dirty="0"/>
              <a:t>（</a:t>
            </a:r>
            <a:r>
              <a:rPr lang="en-US" altLang="zh-CN" dirty="0"/>
              <a:t>3</a:t>
            </a:r>
            <a:r>
              <a:rPr lang="zh-CN" altLang="en-US" dirty="0"/>
              <a:t>）由于投资</a:t>
            </a:r>
            <a:r>
              <a:rPr lang="en-US" altLang="zh-CN" dirty="0"/>
              <a:t>-</a:t>
            </a:r>
            <a:r>
              <a:rPr lang="zh-CN" altLang="en-US" dirty="0"/>
              <a:t>收入之间的不稳定的关系使经济体系形成了周期性波动</a:t>
            </a:r>
            <a:r>
              <a:rPr lang="en-US" altLang="zh-CN" dirty="0"/>
              <a:t>, </a:t>
            </a:r>
            <a:r>
              <a:rPr lang="zh-CN" altLang="en-US" dirty="0"/>
              <a:t>因此</a:t>
            </a:r>
            <a:r>
              <a:rPr lang="en-US" altLang="zh-CN" dirty="0"/>
              <a:t>, </a:t>
            </a:r>
            <a:r>
              <a:rPr lang="zh-CN" altLang="en-US" dirty="0"/>
              <a:t>政府可以通过经济干预政策来缓解经济周期的波动。</a:t>
            </a:r>
            <a:endParaRPr lang="en-US" altLang="zh-CN" dirty="0"/>
          </a:p>
          <a:p>
            <a:pPr lvl="2" eaLnBrk="1" hangingPunct="1">
              <a:lnSpc>
                <a:spcPct val="150000"/>
              </a:lnSpc>
              <a:buNone/>
            </a:pPr>
            <a:r>
              <a:rPr lang="zh-CN" altLang="en-US" dirty="0"/>
              <a:t>（</a:t>
            </a:r>
            <a:r>
              <a:rPr lang="en-US" altLang="zh-CN" dirty="0"/>
              <a:t>4</a:t>
            </a:r>
            <a:r>
              <a:rPr lang="zh-CN" altLang="en-US" dirty="0"/>
              <a:t>）乘数</a:t>
            </a:r>
            <a:r>
              <a:rPr lang="en-US" altLang="zh-CN" dirty="0"/>
              <a:t>-</a:t>
            </a:r>
            <a:r>
              <a:rPr lang="zh-CN" altLang="en-US" dirty="0"/>
              <a:t>加速数模型作用的限制条件。</a:t>
            </a:r>
            <a:endParaRPr lang="zh-CN" altLang="en-US" dirty="0"/>
          </a:p>
          <a:p>
            <a:pPr eaLnBrk="1" hangingPunct="1"/>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9"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1030" name="内容占位符 2"/>
          <p:cNvSpPr>
            <a:spLocks noGrp="1"/>
          </p:cNvSpPr>
          <p:nvPr>
            <p:ph idx="1"/>
          </p:nvPr>
        </p:nvSpPr>
        <p:spPr>
          <a:xfrm>
            <a:off x="468313" y="1268413"/>
            <a:ext cx="8229600" cy="4784725"/>
          </a:xfrm>
        </p:spPr>
        <p:txBody>
          <a:bodyPr vert="horz" wrap="square" lIns="91440" tIns="45720" rIns="91440" bIns="45720" anchor="t" anchorCtr="0"/>
          <a:p>
            <a:pPr eaLnBrk="1" hangingPunct="1">
              <a:buNone/>
            </a:pPr>
            <a:endParaRPr lang="en-US" altLang="zh-CN" sz="2800" b="0" dirty="0">
              <a:solidFill>
                <a:schemeClr val="tx1"/>
              </a:solidFill>
            </a:endParaRPr>
          </a:p>
          <a:p>
            <a:pPr eaLnBrk="1" hangingPunct="1"/>
            <a:endParaRPr lang="en-US" altLang="zh-CN" b="0" dirty="0">
              <a:solidFill>
                <a:schemeClr val="tx1"/>
              </a:solidFill>
            </a:endParaRPr>
          </a:p>
          <a:p>
            <a:pPr eaLnBrk="1" hangingPunct="1">
              <a:buNone/>
            </a:pPr>
            <a:endParaRPr lang="en-US" altLang="zh-CN" b="0" dirty="0">
              <a:solidFill>
                <a:schemeClr val="tx1"/>
              </a:solidFill>
            </a:endParaRPr>
          </a:p>
          <a:p>
            <a:pPr eaLnBrk="1" hangingPunct="1">
              <a:buNone/>
            </a:pPr>
            <a:endParaRPr lang="en-US" altLang="zh-CN" sz="2800" b="0" dirty="0">
              <a:solidFill>
                <a:schemeClr val="tx1"/>
              </a:solidFill>
            </a:endParaRPr>
          </a:p>
        </p:txBody>
      </p:sp>
      <p:graphicFrame>
        <p:nvGraphicFramePr>
          <p:cNvPr id="1026" name="Object 2"/>
          <p:cNvGraphicFramePr/>
          <p:nvPr/>
        </p:nvGraphicFramePr>
        <p:xfrm>
          <a:off x="1331913" y="1557338"/>
          <a:ext cx="4895850" cy="1044575"/>
        </p:xfrm>
        <a:graphic>
          <a:graphicData uri="http://schemas.openxmlformats.org/presentationml/2006/ole">
            <mc:AlternateContent xmlns:mc="http://schemas.openxmlformats.org/markup-compatibility/2006">
              <mc:Choice xmlns:v="urn:schemas-microsoft-com:vml" Requires="v">
                <p:oleObj spid="_x0000_s3078" name="" r:id="rId1" imgW="1905000" imgH="419100" progId="Equation.3">
                  <p:embed/>
                </p:oleObj>
              </mc:Choice>
              <mc:Fallback>
                <p:oleObj name="" r:id="rId1" imgW="1905000" imgH="419100" progId="Equation.3">
                  <p:embed/>
                  <p:pic>
                    <p:nvPicPr>
                      <p:cNvPr id="0" name="图片 3077"/>
                      <p:cNvPicPr/>
                      <p:nvPr/>
                    </p:nvPicPr>
                    <p:blipFill>
                      <a:blip r:embed="rId2"/>
                      <a:stretch>
                        <a:fillRect/>
                      </a:stretch>
                    </p:blipFill>
                    <p:spPr>
                      <a:xfrm>
                        <a:off x="1331913" y="1557338"/>
                        <a:ext cx="4895850" cy="1044575"/>
                      </a:xfrm>
                      <a:prstGeom prst="rect">
                        <a:avLst/>
                      </a:prstGeom>
                      <a:noFill/>
                      <a:ln w="38100">
                        <a:noFill/>
                        <a:miter/>
                      </a:ln>
                    </p:spPr>
                  </p:pic>
                </p:oleObj>
              </mc:Fallback>
            </mc:AlternateContent>
          </a:graphicData>
        </a:graphic>
      </p:graphicFrame>
      <p:graphicFrame>
        <p:nvGraphicFramePr>
          <p:cNvPr id="4099" name="Object 3"/>
          <p:cNvGraphicFramePr/>
          <p:nvPr/>
        </p:nvGraphicFramePr>
        <p:xfrm>
          <a:off x="1434624" y="4365467"/>
          <a:ext cx="6130290" cy="1008380"/>
        </p:xfrm>
        <a:graphic>
          <a:graphicData uri="http://schemas.openxmlformats.org/presentationml/2006/ole">
            <mc:AlternateContent xmlns:mc="http://schemas.openxmlformats.org/markup-compatibility/2006">
              <mc:Choice xmlns:v="urn:schemas-microsoft-com:vml" Requires="v">
                <p:oleObj spid="_x0000_s3077" name="" r:id="rId3" imgW="2476500" imgH="419100" progId="Equation.3">
                  <p:embed/>
                </p:oleObj>
              </mc:Choice>
              <mc:Fallback>
                <p:oleObj name="" r:id="rId3" imgW="2476500" imgH="419100" progId="Equation.3">
                  <p:embed/>
                  <p:pic>
                    <p:nvPicPr>
                      <p:cNvPr id="0" name="图片 3076"/>
                      <p:cNvPicPr/>
                      <p:nvPr/>
                    </p:nvPicPr>
                    <p:blipFill>
                      <a:blip r:embed="rId4"/>
                      <a:stretch>
                        <a:fillRect/>
                      </a:stretch>
                    </p:blipFill>
                    <p:spPr>
                      <a:xfrm>
                        <a:off x="1434624" y="4365467"/>
                        <a:ext cx="6130290" cy="1008380"/>
                      </a:xfrm>
                      <a:prstGeom prst="rect">
                        <a:avLst/>
                      </a:prstGeom>
                      <a:noFill/>
                      <a:ln w="38100">
                        <a:noFill/>
                        <a:miter/>
                      </a:ln>
                    </p:spPr>
                  </p:pic>
                </p:oleObj>
              </mc:Fallback>
            </mc:AlternateContent>
          </a:graphicData>
        </a:graphic>
      </p:graphicFrame>
      <p:graphicFrame>
        <p:nvGraphicFramePr>
          <p:cNvPr id="4100" name="Object 5"/>
          <p:cNvGraphicFramePr/>
          <p:nvPr/>
        </p:nvGraphicFramePr>
        <p:xfrm>
          <a:off x="1331913" y="3068638"/>
          <a:ext cx="4824412" cy="1012825"/>
        </p:xfrm>
        <a:graphic>
          <a:graphicData uri="http://schemas.openxmlformats.org/presentationml/2006/ole">
            <mc:AlternateContent xmlns:mc="http://schemas.openxmlformats.org/markup-compatibility/2006">
              <mc:Choice xmlns:v="urn:schemas-microsoft-com:vml" Requires="v">
                <p:oleObj spid="_x0000_s3076" name="" r:id="rId5" imgW="1905000" imgH="419100" progId="Equation.3">
                  <p:embed/>
                </p:oleObj>
              </mc:Choice>
              <mc:Fallback>
                <p:oleObj name="" r:id="rId5" imgW="1905000" imgH="419100" progId="Equation.3">
                  <p:embed/>
                  <p:pic>
                    <p:nvPicPr>
                      <p:cNvPr id="0" name="图片 3075"/>
                      <p:cNvPicPr/>
                      <p:nvPr/>
                    </p:nvPicPr>
                    <p:blipFill>
                      <a:blip r:embed="rId6"/>
                      <a:stretch>
                        <a:fillRect/>
                      </a:stretch>
                    </p:blipFill>
                    <p:spPr>
                      <a:xfrm>
                        <a:off x="1331913" y="3068638"/>
                        <a:ext cx="4824412" cy="1012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6" name="Picture 2"/>
          <p:cNvPicPr>
            <a:picLocks noChangeAspect="1"/>
          </p:cNvPicPr>
          <p:nvPr/>
        </p:nvPicPr>
        <p:blipFill>
          <a:blip r:embed="rId1"/>
          <a:stretch>
            <a:fillRect/>
          </a:stretch>
        </p:blipFill>
        <p:spPr>
          <a:xfrm>
            <a:off x="0" y="333375"/>
            <a:ext cx="9144000" cy="5903913"/>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灯片编号占位符 5"/>
          <p:cNvSpPr txBox="1">
            <a:spLocks noGrp="1"/>
          </p:cNvSpPr>
          <p:nvPr/>
        </p:nvSpPr>
        <p:spPr bwMode="auto">
          <a:xfrm>
            <a:off x="6553200" y="6245225"/>
            <a:ext cx="2133600" cy="476250"/>
          </a:xfrm>
          <a:prstGeom prst="rect">
            <a:avLst/>
          </a:prstGeom>
          <a:noFill/>
        </p:spPr>
        <p:txBody>
          <a:bodyPr/>
          <a:p>
            <a:pPr algn="r">
              <a:buNone/>
            </a:pPr>
            <a:fld id="{9A0DB2DC-4C9A-4742-B13C-FB6460FD3503}" type="slidenum">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89091" name="Line 3"/>
          <p:cNvSpPr/>
          <p:nvPr/>
        </p:nvSpPr>
        <p:spPr>
          <a:xfrm>
            <a:off x="900113" y="2636838"/>
            <a:ext cx="3175" cy="3152775"/>
          </a:xfrm>
          <a:prstGeom prst="line">
            <a:avLst/>
          </a:prstGeom>
          <a:ln w="28575" cap="flat" cmpd="sng">
            <a:solidFill>
              <a:srgbClr val="FFFFFF"/>
            </a:solidFill>
            <a:prstDash val="solid"/>
            <a:headEnd type="arrow" w="med" len="med"/>
            <a:tailEnd type="none" w="med" len="med"/>
          </a:ln>
        </p:spPr>
      </p:sp>
      <p:sp>
        <p:nvSpPr>
          <p:cNvPr id="89092" name="Line 4"/>
          <p:cNvSpPr/>
          <p:nvPr/>
        </p:nvSpPr>
        <p:spPr>
          <a:xfrm>
            <a:off x="900113" y="4221163"/>
            <a:ext cx="7248525" cy="66675"/>
          </a:xfrm>
          <a:prstGeom prst="line">
            <a:avLst/>
          </a:prstGeom>
          <a:ln w="28575" cap="flat" cmpd="sng">
            <a:solidFill>
              <a:srgbClr val="FFFFFF"/>
            </a:solidFill>
            <a:prstDash val="solid"/>
            <a:headEnd type="none" w="med" len="med"/>
            <a:tailEnd type="arrow" w="med" len="med"/>
          </a:ln>
        </p:spPr>
      </p:sp>
      <p:sp>
        <p:nvSpPr>
          <p:cNvPr id="2438149" name="Freeform 5"/>
          <p:cNvSpPr/>
          <p:nvPr/>
        </p:nvSpPr>
        <p:spPr>
          <a:xfrm>
            <a:off x="900113" y="3068638"/>
            <a:ext cx="6172200" cy="1968500"/>
          </a:xfrm>
          <a:custGeom>
            <a:avLst/>
            <a:gdLst>
              <a:gd name="txL" fmla="*/ 0 w 4935"/>
              <a:gd name="txT" fmla="*/ 0 h 1352"/>
              <a:gd name="txR" fmla="*/ 4935 w 4935"/>
              <a:gd name="txB" fmla="*/ 1352 h 1352"/>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935" h="1352">
                <a:moveTo>
                  <a:pt x="0" y="338"/>
                </a:moveTo>
                <a:cubicBezTo>
                  <a:pt x="52" y="273"/>
                  <a:pt x="105" y="208"/>
                  <a:pt x="210" y="338"/>
                </a:cubicBezTo>
                <a:cubicBezTo>
                  <a:pt x="315" y="468"/>
                  <a:pt x="507" y="962"/>
                  <a:pt x="630" y="1118"/>
                </a:cubicBezTo>
                <a:cubicBezTo>
                  <a:pt x="753" y="1274"/>
                  <a:pt x="823" y="1352"/>
                  <a:pt x="945" y="1274"/>
                </a:cubicBezTo>
                <a:cubicBezTo>
                  <a:pt x="1067" y="1196"/>
                  <a:pt x="1243" y="806"/>
                  <a:pt x="1365" y="650"/>
                </a:cubicBezTo>
                <a:cubicBezTo>
                  <a:pt x="1487" y="494"/>
                  <a:pt x="1593" y="416"/>
                  <a:pt x="1680" y="338"/>
                </a:cubicBezTo>
                <a:cubicBezTo>
                  <a:pt x="1767" y="260"/>
                  <a:pt x="1785" y="208"/>
                  <a:pt x="1890" y="182"/>
                </a:cubicBezTo>
                <a:cubicBezTo>
                  <a:pt x="1995" y="156"/>
                  <a:pt x="2205" y="104"/>
                  <a:pt x="2310" y="182"/>
                </a:cubicBezTo>
                <a:cubicBezTo>
                  <a:pt x="2415" y="260"/>
                  <a:pt x="2415" y="468"/>
                  <a:pt x="2520" y="650"/>
                </a:cubicBezTo>
                <a:cubicBezTo>
                  <a:pt x="2625" y="832"/>
                  <a:pt x="2765" y="1300"/>
                  <a:pt x="2940" y="1274"/>
                </a:cubicBezTo>
                <a:cubicBezTo>
                  <a:pt x="3115" y="1248"/>
                  <a:pt x="3413" y="676"/>
                  <a:pt x="3570" y="494"/>
                </a:cubicBezTo>
                <a:cubicBezTo>
                  <a:pt x="3727" y="312"/>
                  <a:pt x="3763" y="234"/>
                  <a:pt x="3885" y="182"/>
                </a:cubicBezTo>
                <a:cubicBezTo>
                  <a:pt x="4007" y="130"/>
                  <a:pt x="4130" y="0"/>
                  <a:pt x="4305" y="182"/>
                </a:cubicBezTo>
                <a:cubicBezTo>
                  <a:pt x="4480" y="364"/>
                  <a:pt x="4830" y="1092"/>
                  <a:pt x="4935" y="1274"/>
                </a:cubicBezTo>
              </a:path>
            </a:pathLst>
          </a:custGeom>
          <a:noFill/>
          <a:ln w="28575" cap="flat" cmpd="sng">
            <a:solidFill>
              <a:srgbClr val="0000FF">
                <a:alpha val="100000"/>
              </a:srgbClr>
            </a:solidFill>
            <a:prstDash val="solid"/>
            <a:round/>
            <a:headEnd type="none" w="med" len="med"/>
            <a:tailEnd type="none" w="med" len="med"/>
          </a:ln>
        </p:spPr>
        <p:txBody>
          <a:bodyPr/>
          <a:p>
            <a:endParaRPr lang="zh-CN" altLang="en-US"/>
          </a:p>
        </p:txBody>
      </p:sp>
      <p:sp>
        <p:nvSpPr>
          <p:cNvPr id="2438150" name="Freeform 6"/>
          <p:cNvSpPr/>
          <p:nvPr/>
        </p:nvSpPr>
        <p:spPr>
          <a:xfrm>
            <a:off x="890588" y="3911600"/>
            <a:ext cx="6561137" cy="604838"/>
          </a:xfrm>
          <a:custGeom>
            <a:avLst/>
            <a:gdLst>
              <a:gd name="txL" fmla="*/ 0 w 5145"/>
              <a:gd name="txT" fmla="*/ 0 h 416"/>
              <a:gd name="txR" fmla="*/ 5145 w 5145"/>
              <a:gd name="txB" fmla="*/ 416 h 416"/>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145" h="416">
                <a:moveTo>
                  <a:pt x="0" y="208"/>
                </a:moveTo>
                <a:cubicBezTo>
                  <a:pt x="87" y="117"/>
                  <a:pt x="175" y="26"/>
                  <a:pt x="315" y="52"/>
                </a:cubicBezTo>
                <a:cubicBezTo>
                  <a:pt x="455" y="78"/>
                  <a:pt x="665" y="312"/>
                  <a:pt x="840" y="364"/>
                </a:cubicBezTo>
                <a:cubicBezTo>
                  <a:pt x="1015" y="416"/>
                  <a:pt x="1190" y="416"/>
                  <a:pt x="1365" y="364"/>
                </a:cubicBezTo>
                <a:cubicBezTo>
                  <a:pt x="1540" y="312"/>
                  <a:pt x="1732" y="104"/>
                  <a:pt x="1890" y="52"/>
                </a:cubicBezTo>
                <a:cubicBezTo>
                  <a:pt x="2048" y="0"/>
                  <a:pt x="2152" y="0"/>
                  <a:pt x="2310" y="52"/>
                </a:cubicBezTo>
                <a:cubicBezTo>
                  <a:pt x="2468" y="104"/>
                  <a:pt x="2660" y="312"/>
                  <a:pt x="2835" y="364"/>
                </a:cubicBezTo>
                <a:cubicBezTo>
                  <a:pt x="3010" y="416"/>
                  <a:pt x="3202" y="416"/>
                  <a:pt x="3360" y="364"/>
                </a:cubicBezTo>
                <a:cubicBezTo>
                  <a:pt x="3518" y="312"/>
                  <a:pt x="3605" y="104"/>
                  <a:pt x="3780" y="52"/>
                </a:cubicBezTo>
                <a:cubicBezTo>
                  <a:pt x="3955" y="0"/>
                  <a:pt x="4218" y="0"/>
                  <a:pt x="4410" y="52"/>
                </a:cubicBezTo>
                <a:cubicBezTo>
                  <a:pt x="4602" y="104"/>
                  <a:pt x="4813" y="312"/>
                  <a:pt x="4935" y="364"/>
                </a:cubicBezTo>
                <a:cubicBezTo>
                  <a:pt x="5057" y="416"/>
                  <a:pt x="5110" y="364"/>
                  <a:pt x="5145" y="364"/>
                </a:cubicBezTo>
              </a:path>
            </a:pathLst>
          </a:custGeom>
          <a:noFill/>
          <a:ln w="28575" cap="flat" cmpd="sng">
            <a:solidFill>
              <a:srgbClr val="006600">
                <a:alpha val="100000"/>
              </a:srgbClr>
            </a:solidFill>
            <a:prstDash val="solid"/>
            <a:round/>
            <a:headEnd type="none" w="med" len="med"/>
            <a:tailEnd type="none" w="med" len="med"/>
          </a:ln>
        </p:spPr>
        <p:txBody>
          <a:bodyPr/>
          <a:p>
            <a:endParaRPr lang="zh-CN" altLang="en-US"/>
          </a:p>
        </p:txBody>
      </p:sp>
      <p:sp>
        <p:nvSpPr>
          <p:cNvPr id="2438151" name="Freeform 7"/>
          <p:cNvSpPr/>
          <p:nvPr/>
        </p:nvSpPr>
        <p:spPr>
          <a:xfrm>
            <a:off x="2627313" y="2349500"/>
            <a:ext cx="4032250" cy="3289300"/>
          </a:xfrm>
          <a:custGeom>
            <a:avLst/>
            <a:gdLst>
              <a:gd name="txL" fmla="*/ 0 w 3150"/>
              <a:gd name="txT" fmla="*/ 0 h 2262"/>
              <a:gd name="txR" fmla="*/ 3150 w 3150"/>
              <a:gd name="txB" fmla="*/ 2262 h 2262"/>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150" h="2262">
                <a:moveTo>
                  <a:pt x="0" y="1118"/>
                </a:moveTo>
                <a:cubicBezTo>
                  <a:pt x="105" y="884"/>
                  <a:pt x="210" y="650"/>
                  <a:pt x="315" y="494"/>
                </a:cubicBezTo>
                <a:cubicBezTo>
                  <a:pt x="420" y="338"/>
                  <a:pt x="508" y="156"/>
                  <a:pt x="630" y="182"/>
                </a:cubicBezTo>
                <a:cubicBezTo>
                  <a:pt x="752" y="208"/>
                  <a:pt x="963" y="494"/>
                  <a:pt x="1050" y="650"/>
                </a:cubicBezTo>
                <a:cubicBezTo>
                  <a:pt x="1137" y="806"/>
                  <a:pt x="1120" y="910"/>
                  <a:pt x="1155" y="1118"/>
                </a:cubicBezTo>
                <a:cubicBezTo>
                  <a:pt x="1190" y="1326"/>
                  <a:pt x="1190" y="1716"/>
                  <a:pt x="1260" y="1898"/>
                </a:cubicBezTo>
                <a:cubicBezTo>
                  <a:pt x="1330" y="2080"/>
                  <a:pt x="1452" y="2262"/>
                  <a:pt x="1575" y="2210"/>
                </a:cubicBezTo>
                <a:cubicBezTo>
                  <a:pt x="1698" y="2158"/>
                  <a:pt x="1908" y="1768"/>
                  <a:pt x="1995" y="1586"/>
                </a:cubicBezTo>
                <a:cubicBezTo>
                  <a:pt x="2082" y="1404"/>
                  <a:pt x="2065" y="1300"/>
                  <a:pt x="2100" y="1118"/>
                </a:cubicBezTo>
                <a:cubicBezTo>
                  <a:pt x="2135" y="936"/>
                  <a:pt x="2118" y="676"/>
                  <a:pt x="2205" y="494"/>
                </a:cubicBezTo>
                <a:cubicBezTo>
                  <a:pt x="2292" y="312"/>
                  <a:pt x="2468" y="0"/>
                  <a:pt x="2625" y="26"/>
                </a:cubicBezTo>
                <a:cubicBezTo>
                  <a:pt x="2782" y="52"/>
                  <a:pt x="3063" y="546"/>
                  <a:pt x="3150" y="650"/>
                </a:cubicBezTo>
              </a:path>
            </a:pathLst>
          </a:custGeom>
          <a:noFill/>
          <a:ln w="28575" cap="flat" cmpd="sng">
            <a:solidFill>
              <a:srgbClr val="FF0000">
                <a:alpha val="100000"/>
              </a:srgbClr>
            </a:solidFill>
            <a:prstDash val="solid"/>
            <a:round/>
            <a:headEnd type="none" w="med" len="med"/>
            <a:tailEnd type="none" w="med" len="med"/>
          </a:ln>
        </p:spPr>
        <p:txBody>
          <a:bodyPr/>
          <a:p>
            <a:endParaRPr lang="zh-CN" altLang="en-US"/>
          </a:p>
        </p:txBody>
      </p:sp>
      <p:sp>
        <p:nvSpPr>
          <p:cNvPr id="89096" name="Line 8"/>
          <p:cNvSpPr/>
          <p:nvPr/>
        </p:nvSpPr>
        <p:spPr>
          <a:xfrm>
            <a:off x="3348038" y="2205038"/>
            <a:ext cx="587375" cy="4762"/>
          </a:xfrm>
          <a:prstGeom prst="line">
            <a:avLst/>
          </a:prstGeom>
          <a:ln w="9525" cap="rnd" cmpd="sng">
            <a:solidFill>
              <a:srgbClr val="FFFFFF"/>
            </a:solidFill>
            <a:prstDash val="sysDot"/>
            <a:headEnd type="none" w="med" len="med"/>
            <a:tailEnd type="none" w="med" len="med"/>
          </a:ln>
        </p:spPr>
      </p:sp>
      <p:sp>
        <p:nvSpPr>
          <p:cNvPr id="89097" name="Line 9"/>
          <p:cNvSpPr/>
          <p:nvPr/>
        </p:nvSpPr>
        <p:spPr>
          <a:xfrm>
            <a:off x="3348038" y="1773238"/>
            <a:ext cx="3175" cy="679450"/>
          </a:xfrm>
          <a:prstGeom prst="line">
            <a:avLst/>
          </a:prstGeom>
          <a:ln w="9525" cap="flat" cmpd="sng">
            <a:solidFill>
              <a:srgbClr val="FFFFFF"/>
            </a:solidFill>
            <a:prstDash val="solid"/>
            <a:headEnd type="none" w="med" len="med"/>
            <a:tailEnd type="triangle" w="med" len="med"/>
          </a:ln>
        </p:spPr>
      </p:sp>
      <p:sp>
        <p:nvSpPr>
          <p:cNvPr id="2438154" name="Rectangle 10"/>
          <p:cNvSpPr/>
          <p:nvPr/>
        </p:nvSpPr>
        <p:spPr>
          <a:xfrm>
            <a:off x="2916238" y="1773238"/>
            <a:ext cx="1079500" cy="290512"/>
          </a:xfrm>
          <a:prstGeom prst="rect">
            <a:avLst/>
          </a:prstGeom>
          <a:noFill/>
          <a:ln w="12700">
            <a:noFill/>
          </a:ln>
        </p:spPr>
        <p:txBody>
          <a:bodyPr tIns="0" anchor="ctr" anchorCtr="0">
            <a:spAutoFit/>
          </a:bodyPr>
          <a:p>
            <a:pPr eaLnBrk="0" hangingPunct="0"/>
            <a:r>
              <a:rPr lang="zh-CN" altLang="en-US" sz="1600" dirty="0">
                <a:latin typeface="Times New Roman" panose="02020603050405020304" pitchFamily="18" charset="0"/>
              </a:rPr>
              <a:t>紧缩政策</a:t>
            </a:r>
            <a:endParaRPr lang="zh-CN" altLang="en-US" sz="1600" b="0" dirty="0">
              <a:latin typeface="Times New Roman" panose="02020603050405020304" pitchFamily="18" charset="0"/>
            </a:endParaRPr>
          </a:p>
        </p:txBody>
      </p:sp>
      <p:sp>
        <p:nvSpPr>
          <p:cNvPr id="89099" name="Line 11"/>
          <p:cNvSpPr/>
          <p:nvPr/>
        </p:nvSpPr>
        <p:spPr>
          <a:xfrm>
            <a:off x="3995738" y="2349500"/>
            <a:ext cx="3175" cy="679450"/>
          </a:xfrm>
          <a:prstGeom prst="line">
            <a:avLst/>
          </a:prstGeom>
          <a:ln w="9525" cap="flat" cmpd="sng">
            <a:solidFill>
              <a:srgbClr val="FFFFFF"/>
            </a:solidFill>
            <a:prstDash val="solid"/>
            <a:headEnd type="none" w="med" len="med"/>
            <a:tailEnd type="triangle" w="med" len="med"/>
          </a:ln>
        </p:spPr>
      </p:sp>
      <p:sp>
        <p:nvSpPr>
          <p:cNvPr id="2438156" name="Line 12"/>
          <p:cNvSpPr/>
          <p:nvPr/>
        </p:nvSpPr>
        <p:spPr>
          <a:xfrm flipV="1">
            <a:off x="1979613" y="5084763"/>
            <a:ext cx="0" cy="431800"/>
          </a:xfrm>
          <a:prstGeom prst="line">
            <a:avLst/>
          </a:prstGeom>
          <a:ln w="28575" cap="sq" cmpd="sng">
            <a:solidFill>
              <a:schemeClr val="tx1"/>
            </a:solidFill>
            <a:prstDash val="solid"/>
            <a:headEnd type="none" w="sm" len="sm"/>
            <a:tailEnd type="stealth" w="lg" len="lg"/>
          </a:ln>
        </p:spPr>
      </p:sp>
      <p:sp>
        <p:nvSpPr>
          <p:cNvPr id="2438157" name="Line 13"/>
          <p:cNvSpPr/>
          <p:nvPr/>
        </p:nvSpPr>
        <p:spPr>
          <a:xfrm flipV="1">
            <a:off x="2627313" y="4581525"/>
            <a:ext cx="0" cy="504825"/>
          </a:xfrm>
          <a:prstGeom prst="line">
            <a:avLst/>
          </a:prstGeom>
          <a:ln w="28575" cap="sq" cmpd="sng">
            <a:solidFill>
              <a:schemeClr val="tx1"/>
            </a:solidFill>
            <a:prstDash val="solid"/>
            <a:headEnd type="none" w="sm" len="sm"/>
            <a:tailEnd type="stealth" w="lg" len="lg"/>
          </a:ln>
        </p:spPr>
      </p:sp>
      <p:sp>
        <p:nvSpPr>
          <p:cNvPr id="89102" name="Line 14"/>
          <p:cNvSpPr/>
          <p:nvPr/>
        </p:nvSpPr>
        <p:spPr>
          <a:xfrm>
            <a:off x="1979613" y="5229225"/>
            <a:ext cx="587375" cy="4763"/>
          </a:xfrm>
          <a:prstGeom prst="line">
            <a:avLst/>
          </a:prstGeom>
          <a:ln w="9525" cap="rnd" cmpd="sng">
            <a:solidFill>
              <a:srgbClr val="FFFFFF"/>
            </a:solidFill>
            <a:prstDash val="sysDot"/>
            <a:headEnd type="none" w="med" len="med"/>
            <a:tailEnd type="none" w="med" len="med"/>
          </a:ln>
        </p:spPr>
      </p:sp>
      <p:sp>
        <p:nvSpPr>
          <p:cNvPr id="2438159" name="Rectangle 15"/>
          <p:cNvSpPr/>
          <p:nvPr/>
        </p:nvSpPr>
        <p:spPr>
          <a:xfrm>
            <a:off x="1476375" y="5589588"/>
            <a:ext cx="1008063" cy="290512"/>
          </a:xfrm>
          <a:prstGeom prst="rect">
            <a:avLst/>
          </a:prstGeom>
          <a:noFill/>
          <a:ln w="12700">
            <a:noFill/>
          </a:ln>
        </p:spPr>
        <p:txBody>
          <a:bodyPr tIns="0" anchor="ctr" anchorCtr="0">
            <a:spAutoFit/>
          </a:bodyPr>
          <a:p>
            <a:pPr eaLnBrk="0" hangingPunct="0"/>
            <a:r>
              <a:rPr lang="zh-CN" altLang="en-US" sz="1600" dirty="0">
                <a:latin typeface="Times New Roman" panose="02020603050405020304" pitchFamily="18" charset="0"/>
              </a:rPr>
              <a:t>扩张政策</a:t>
            </a:r>
            <a:endParaRPr lang="zh-CN" altLang="en-US" sz="2000" b="0" dirty="0">
              <a:latin typeface="Times New Roman" panose="02020603050405020304" pitchFamily="18" charset="0"/>
            </a:endParaRPr>
          </a:p>
        </p:txBody>
      </p:sp>
      <p:sp>
        <p:nvSpPr>
          <p:cNvPr id="89104" name="Text Box 16"/>
          <p:cNvSpPr txBox="1"/>
          <p:nvPr/>
        </p:nvSpPr>
        <p:spPr>
          <a:xfrm>
            <a:off x="7956550" y="4076700"/>
            <a:ext cx="503238" cy="320675"/>
          </a:xfrm>
          <a:prstGeom prst="rect">
            <a:avLst/>
          </a:prstGeom>
          <a:noFill/>
          <a:ln w="12700">
            <a:noFill/>
          </a:ln>
        </p:spPr>
        <p:txBody>
          <a:bodyPr tIns="0">
            <a:spAutoFit/>
          </a:bodyPr>
          <a:p>
            <a:pPr>
              <a:spcBef>
                <a:spcPct val="50000"/>
              </a:spcBef>
            </a:pPr>
            <a:r>
              <a:rPr lang="en-US" altLang="zh-CN" i="1" dirty="0">
                <a:latin typeface="Times New Roman" panose="02020603050405020304" pitchFamily="18" charset="0"/>
              </a:rPr>
              <a:t>T</a:t>
            </a:r>
            <a:endParaRPr lang="en-US" altLang="zh-CN" i="1" dirty="0">
              <a:latin typeface="Times New Roman" panose="02020603050405020304" pitchFamily="18" charset="0"/>
            </a:endParaRPr>
          </a:p>
        </p:txBody>
      </p:sp>
      <p:sp>
        <p:nvSpPr>
          <p:cNvPr id="89105" name="Text Box 17"/>
          <p:cNvSpPr txBox="1"/>
          <p:nvPr/>
        </p:nvSpPr>
        <p:spPr>
          <a:xfrm>
            <a:off x="468313" y="2060575"/>
            <a:ext cx="503237" cy="320675"/>
          </a:xfrm>
          <a:prstGeom prst="rect">
            <a:avLst/>
          </a:prstGeom>
          <a:noFill/>
          <a:ln w="12700">
            <a:noFill/>
          </a:ln>
        </p:spPr>
        <p:txBody>
          <a:bodyPr tIns="0">
            <a:spAutoFit/>
          </a:bodyPr>
          <a:p>
            <a:pPr>
              <a:spcBef>
                <a:spcPct val="50000"/>
              </a:spcBef>
            </a:pPr>
            <a:r>
              <a:rPr lang="en-US" altLang="zh-CN" i="1" dirty="0">
                <a:latin typeface="Times New Roman" panose="02020603050405020304" pitchFamily="18" charset="0"/>
              </a:rPr>
              <a:t>G</a:t>
            </a:r>
            <a:endParaRPr lang="en-US" altLang="zh-CN" i="1" dirty="0">
              <a:latin typeface="Times New Roman" panose="02020603050405020304" pitchFamily="18" charset="0"/>
            </a:endParaRPr>
          </a:p>
        </p:txBody>
      </p:sp>
      <p:sp>
        <p:nvSpPr>
          <p:cNvPr id="89106" name="Text Box 18"/>
          <p:cNvSpPr txBox="1"/>
          <p:nvPr/>
        </p:nvSpPr>
        <p:spPr>
          <a:xfrm>
            <a:off x="7308850" y="4941888"/>
            <a:ext cx="358775" cy="411162"/>
          </a:xfrm>
          <a:prstGeom prst="rect">
            <a:avLst/>
          </a:prstGeom>
          <a:noFill/>
          <a:ln w="12700">
            <a:noFill/>
          </a:ln>
        </p:spPr>
        <p:txBody>
          <a:bodyPr tIns="0">
            <a:spAutoFit/>
          </a:bodyPr>
          <a:p>
            <a:pPr>
              <a:spcBef>
                <a:spcPct val="50000"/>
              </a:spcBef>
            </a:pPr>
            <a:endParaRPr lang="zh-CN" altLang="en-US" sz="2400" b="0" dirty="0">
              <a:latin typeface="Times New Roman" panose="02020603050405020304" pitchFamily="18" charset="0"/>
            </a:endParaRPr>
          </a:p>
        </p:txBody>
      </p:sp>
      <p:sp>
        <p:nvSpPr>
          <p:cNvPr id="2438163" name="Text Box 19"/>
          <p:cNvSpPr txBox="1"/>
          <p:nvPr/>
        </p:nvSpPr>
        <p:spPr>
          <a:xfrm>
            <a:off x="6948488" y="4868863"/>
            <a:ext cx="720725" cy="290512"/>
          </a:xfrm>
          <a:prstGeom prst="rect">
            <a:avLst/>
          </a:prstGeom>
          <a:noFill/>
          <a:ln w="12700">
            <a:noFill/>
          </a:ln>
        </p:spPr>
        <p:txBody>
          <a:bodyPr tIns="0">
            <a:spAutoFit/>
          </a:bodyPr>
          <a:p>
            <a:pPr>
              <a:spcBef>
                <a:spcPct val="50000"/>
              </a:spcBef>
            </a:pPr>
            <a:r>
              <a:rPr lang="en-US" altLang="zh-CN" sz="1600" dirty="0">
                <a:solidFill>
                  <a:srgbClr val="0000FF"/>
                </a:solidFill>
                <a:latin typeface="Times New Roman" panose="02020603050405020304" pitchFamily="18" charset="0"/>
              </a:rPr>
              <a:t>g</a:t>
            </a:r>
            <a:r>
              <a:rPr lang="en-US" altLang="zh-CN" sz="1600" baseline="-25000" dirty="0">
                <a:solidFill>
                  <a:srgbClr val="0000FF"/>
                </a:solidFill>
                <a:latin typeface="Times New Roman" panose="02020603050405020304" pitchFamily="18" charset="0"/>
              </a:rPr>
              <a:t>1</a:t>
            </a:r>
            <a:endParaRPr lang="en-US" altLang="zh-CN" sz="1600" baseline="-25000" dirty="0">
              <a:solidFill>
                <a:srgbClr val="0000FF"/>
              </a:solidFill>
              <a:latin typeface="Times New Roman" panose="02020603050405020304" pitchFamily="18" charset="0"/>
            </a:endParaRPr>
          </a:p>
        </p:txBody>
      </p:sp>
      <p:sp>
        <p:nvSpPr>
          <p:cNvPr id="2438164" name="Text Box 20"/>
          <p:cNvSpPr txBox="1"/>
          <p:nvPr/>
        </p:nvSpPr>
        <p:spPr>
          <a:xfrm>
            <a:off x="7380288" y="4437063"/>
            <a:ext cx="720725" cy="290512"/>
          </a:xfrm>
          <a:prstGeom prst="rect">
            <a:avLst/>
          </a:prstGeom>
          <a:noFill/>
          <a:ln w="12700">
            <a:noFill/>
          </a:ln>
        </p:spPr>
        <p:txBody>
          <a:bodyPr tIns="0">
            <a:spAutoFit/>
          </a:bodyPr>
          <a:p>
            <a:pPr>
              <a:spcBef>
                <a:spcPct val="50000"/>
              </a:spcBef>
            </a:pPr>
            <a:r>
              <a:rPr lang="en-US" altLang="zh-CN" sz="1600" dirty="0">
                <a:solidFill>
                  <a:srgbClr val="006600"/>
                </a:solidFill>
                <a:latin typeface="Times New Roman" panose="02020603050405020304" pitchFamily="18" charset="0"/>
              </a:rPr>
              <a:t>g</a:t>
            </a:r>
            <a:r>
              <a:rPr lang="en-US" altLang="zh-CN" sz="1600" baseline="-25000" dirty="0">
                <a:solidFill>
                  <a:srgbClr val="006600"/>
                </a:solidFill>
                <a:latin typeface="Times New Roman" panose="02020603050405020304" pitchFamily="18" charset="0"/>
              </a:rPr>
              <a:t>2</a:t>
            </a:r>
            <a:endParaRPr lang="en-US" altLang="zh-CN" sz="1600" baseline="-25000" dirty="0">
              <a:solidFill>
                <a:srgbClr val="006600"/>
              </a:solidFill>
              <a:latin typeface="Times New Roman" panose="02020603050405020304" pitchFamily="18" charset="0"/>
            </a:endParaRPr>
          </a:p>
        </p:txBody>
      </p:sp>
      <p:sp>
        <p:nvSpPr>
          <p:cNvPr id="2438165" name="Text Box 21"/>
          <p:cNvSpPr txBox="1"/>
          <p:nvPr/>
        </p:nvSpPr>
        <p:spPr>
          <a:xfrm>
            <a:off x="6659563" y="3141663"/>
            <a:ext cx="720725" cy="290512"/>
          </a:xfrm>
          <a:prstGeom prst="rect">
            <a:avLst/>
          </a:prstGeom>
          <a:noFill/>
          <a:ln w="12700">
            <a:noFill/>
          </a:ln>
        </p:spPr>
        <p:txBody>
          <a:bodyPr tIns="0">
            <a:spAutoFit/>
          </a:bodyPr>
          <a:p>
            <a:pPr>
              <a:spcBef>
                <a:spcPct val="50000"/>
              </a:spcBef>
            </a:pPr>
            <a:r>
              <a:rPr lang="en-US" altLang="zh-CN" sz="1600" dirty="0">
                <a:solidFill>
                  <a:srgbClr val="FF0000"/>
                </a:solidFill>
                <a:latin typeface="Times New Roman" panose="02020603050405020304" pitchFamily="18" charset="0"/>
              </a:rPr>
              <a:t>g</a:t>
            </a:r>
            <a:r>
              <a:rPr lang="en-US" altLang="zh-CN" sz="1600" baseline="-25000" dirty="0">
                <a:solidFill>
                  <a:srgbClr val="FF0000"/>
                </a:solidFill>
                <a:latin typeface="Times New Roman" panose="02020603050405020304" pitchFamily="18" charset="0"/>
              </a:rPr>
              <a:t>3</a:t>
            </a:r>
            <a:endParaRPr lang="en-US" altLang="zh-CN" sz="1600" baseline="-25000" dirty="0">
              <a:solidFill>
                <a:srgbClr val="FF0000"/>
              </a:solidFill>
              <a:latin typeface="Times New Roman" panose="02020603050405020304" pitchFamily="18" charset="0"/>
            </a:endParaRPr>
          </a:p>
        </p:txBody>
      </p:sp>
      <p:sp>
        <p:nvSpPr>
          <p:cNvPr id="89110" name="Line 22"/>
          <p:cNvSpPr/>
          <p:nvPr/>
        </p:nvSpPr>
        <p:spPr>
          <a:xfrm>
            <a:off x="900113" y="2205038"/>
            <a:ext cx="0" cy="3311525"/>
          </a:xfrm>
          <a:prstGeom prst="line">
            <a:avLst/>
          </a:prstGeom>
          <a:ln w="28575" cap="flat" cmpd="sng">
            <a:solidFill>
              <a:schemeClr val="tx1"/>
            </a:solidFill>
            <a:prstDash val="solid"/>
            <a:headEnd type="stealth" w="med" len="lg"/>
            <a:tailEnd type="none" w="med" len="med"/>
          </a:ln>
        </p:spPr>
      </p:sp>
      <p:sp>
        <p:nvSpPr>
          <p:cNvPr id="89111" name="Line 23"/>
          <p:cNvSpPr/>
          <p:nvPr/>
        </p:nvSpPr>
        <p:spPr>
          <a:xfrm>
            <a:off x="900113" y="4221163"/>
            <a:ext cx="7056437" cy="0"/>
          </a:xfrm>
          <a:prstGeom prst="line">
            <a:avLst/>
          </a:prstGeom>
          <a:ln w="28575" cap="flat" cmpd="sng">
            <a:solidFill>
              <a:schemeClr val="tx1"/>
            </a:solidFill>
            <a:prstDash val="solid"/>
            <a:headEnd type="none" w="med" len="med"/>
            <a:tailEnd type="stealth" w="med" len="lg"/>
          </a:ln>
        </p:spPr>
      </p:sp>
      <p:sp>
        <p:nvSpPr>
          <p:cNvPr id="2438168" name="Line 24"/>
          <p:cNvSpPr/>
          <p:nvPr/>
        </p:nvSpPr>
        <p:spPr>
          <a:xfrm>
            <a:off x="1979613" y="5084763"/>
            <a:ext cx="647700" cy="0"/>
          </a:xfrm>
          <a:prstGeom prst="line">
            <a:avLst/>
          </a:prstGeom>
          <a:ln w="9525" cap="flat" cmpd="sng">
            <a:solidFill>
              <a:schemeClr val="tx1"/>
            </a:solidFill>
            <a:prstDash val="dash"/>
            <a:headEnd type="none" w="med" len="med"/>
            <a:tailEnd type="none" w="med" len="med"/>
          </a:ln>
        </p:spPr>
      </p:sp>
      <p:sp>
        <p:nvSpPr>
          <p:cNvPr id="2438169" name="Line 25"/>
          <p:cNvSpPr/>
          <p:nvPr/>
        </p:nvSpPr>
        <p:spPr>
          <a:xfrm>
            <a:off x="3419475" y="2060575"/>
            <a:ext cx="0" cy="431800"/>
          </a:xfrm>
          <a:prstGeom prst="line">
            <a:avLst/>
          </a:prstGeom>
          <a:ln w="28575" cap="flat" cmpd="sng">
            <a:solidFill>
              <a:schemeClr val="tx1"/>
            </a:solidFill>
            <a:prstDash val="solid"/>
            <a:headEnd type="none" w="med" len="med"/>
            <a:tailEnd type="stealth" w="lg" len="lg"/>
          </a:ln>
        </p:spPr>
      </p:sp>
      <p:sp>
        <p:nvSpPr>
          <p:cNvPr id="2438170" name="Line 26"/>
          <p:cNvSpPr/>
          <p:nvPr/>
        </p:nvSpPr>
        <p:spPr>
          <a:xfrm>
            <a:off x="4140200" y="2492375"/>
            <a:ext cx="0" cy="504825"/>
          </a:xfrm>
          <a:prstGeom prst="line">
            <a:avLst/>
          </a:prstGeom>
          <a:ln w="28575" cap="flat" cmpd="sng">
            <a:solidFill>
              <a:schemeClr val="tx1"/>
            </a:solidFill>
            <a:prstDash val="solid"/>
            <a:headEnd type="none" w="med" len="med"/>
            <a:tailEnd type="stealth" w="lg" len="lg"/>
          </a:ln>
        </p:spPr>
      </p:sp>
      <p:sp>
        <p:nvSpPr>
          <p:cNvPr id="2438171" name="Line 27"/>
          <p:cNvSpPr/>
          <p:nvPr/>
        </p:nvSpPr>
        <p:spPr>
          <a:xfrm>
            <a:off x="3419475" y="2492375"/>
            <a:ext cx="720725" cy="0"/>
          </a:xfrm>
          <a:prstGeom prst="line">
            <a:avLst/>
          </a:prstGeom>
          <a:ln w="9525" cap="flat" cmpd="sng">
            <a:solidFill>
              <a:schemeClr val="tx1"/>
            </a:solidFill>
            <a:prstDash val="dash"/>
            <a:headEnd type="none" w="med" len="med"/>
            <a:tailEnd type="none" w="med" len="med"/>
          </a:ln>
        </p:spPr>
      </p:sp>
      <p:sp>
        <p:nvSpPr>
          <p:cNvPr id="2438172" name="Text Box 28"/>
          <p:cNvSpPr txBox="1"/>
          <p:nvPr/>
        </p:nvSpPr>
        <p:spPr>
          <a:xfrm>
            <a:off x="2124075" y="5084763"/>
            <a:ext cx="488950" cy="274637"/>
          </a:xfrm>
          <a:prstGeom prst="rect">
            <a:avLst/>
          </a:prstGeom>
          <a:noFill/>
          <a:ln w="9525">
            <a:noFill/>
          </a:ln>
        </p:spPr>
        <p:txBody>
          <a:bodyPr wrap="none">
            <a:spAutoFit/>
          </a:bodyPr>
          <a:p>
            <a:r>
              <a:rPr lang="zh-CN" altLang="en-US" sz="1200" b="0" dirty="0">
                <a:latin typeface="Times New Roman" panose="02020603050405020304" pitchFamily="18" charset="0"/>
              </a:rPr>
              <a:t>时滞</a:t>
            </a:r>
            <a:endParaRPr lang="zh-CN" altLang="en-US" sz="1200" b="0" dirty="0">
              <a:latin typeface="Times New Roman" panose="02020603050405020304" pitchFamily="18" charset="0"/>
            </a:endParaRPr>
          </a:p>
        </p:txBody>
      </p:sp>
      <p:sp>
        <p:nvSpPr>
          <p:cNvPr id="2438173" name="Text Box 29"/>
          <p:cNvSpPr txBox="1"/>
          <p:nvPr/>
        </p:nvSpPr>
        <p:spPr>
          <a:xfrm>
            <a:off x="3563938" y="2205038"/>
            <a:ext cx="488950" cy="274637"/>
          </a:xfrm>
          <a:prstGeom prst="rect">
            <a:avLst/>
          </a:prstGeom>
          <a:noFill/>
          <a:ln w="9525">
            <a:noFill/>
          </a:ln>
        </p:spPr>
        <p:txBody>
          <a:bodyPr wrap="none">
            <a:spAutoFit/>
          </a:bodyPr>
          <a:p>
            <a:r>
              <a:rPr lang="zh-CN" altLang="en-US" sz="1200" b="0" dirty="0">
                <a:latin typeface="Times New Roman" panose="02020603050405020304" pitchFamily="18" charset="0"/>
              </a:rPr>
              <a:t>时滞</a:t>
            </a:r>
            <a:endParaRPr lang="zh-CN" altLang="en-US" sz="1200" b="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814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3816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43815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4381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438159"/>
                                        </p:tgtEl>
                                        <p:attrNameLst>
                                          <p:attrName>style.visibility</p:attrName>
                                        </p:attrNameLst>
                                      </p:cBhvr>
                                      <p:to>
                                        <p:strVal val="visible"/>
                                      </p:to>
                                    </p:set>
                                    <p:anim calcmode="lin" valueType="num">
                                      <p:cBhvr additive="base">
                                        <p:cTn id="21" dur="500" fill="hold"/>
                                        <p:tgtEl>
                                          <p:spTgt spid="2438159"/>
                                        </p:tgtEl>
                                        <p:attrNameLst>
                                          <p:attrName>ppt_x</p:attrName>
                                        </p:attrNameLst>
                                      </p:cBhvr>
                                      <p:tavLst>
                                        <p:tav tm="0">
                                          <p:val>
                                            <p:strVal val="#ppt_x"/>
                                          </p:val>
                                        </p:tav>
                                        <p:tav tm="100000">
                                          <p:val>
                                            <p:strVal val="#ppt_x"/>
                                          </p:val>
                                        </p:tav>
                                      </p:tavLst>
                                    </p:anim>
                                    <p:anim calcmode="lin" valueType="num">
                                      <p:cBhvr additive="base">
                                        <p:cTn id="22" dur="500" fill="hold"/>
                                        <p:tgtEl>
                                          <p:spTgt spid="243815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2438156"/>
                                        </p:tgtEl>
                                        <p:attrNameLst>
                                          <p:attrName>style.visibility</p:attrName>
                                        </p:attrNameLst>
                                      </p:cBhvr>
                                      <p:to>
                                        <p:strVal val="visible"/>
                                      </p:to>
                                    </p:set>
                                    <p:anim calcmode="lin" valueType="num">
                                      <p:cBhvr additive="base">
                                        <p:cTn id="26" dur="500" fill="hold"/>
                                        <p:tgtEl>
                                          <p:spTgt spid="2438156"/>
                                        </p:tgtEl>
                                        <p:attrNameLst>
                                          <p:attrName>ppt_x</p:attrName>
                                        </p:attrNameLst>
                                      </p:cBhvr>
                                      <p:tavLst>
                                        <p:tav tm="0">
                                          <p:val>
                                            <p:strVal val="#ppt_x"/>
                                          </p:val>
                                        </p:tav>
                                        <p:tav tm="100000">
                                          <p:val>
                                            <p:strVal val="#ppt_x"/>
                                          </p:val>
                                        </p:tav>
                                      </p:tavLst>
                                    </p:anim>
                                    <p:anim calcmode="lin" valueType="num">
                                      <p:cBhvr additive="base">
                                        <p:cTn id="27" dur="500" fill="hold"/>
                                        <p:tgtEl>
                                          <p:spTgt spid="243815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438168"/>
                                        </p:tgtEl>
                                        <p:attrNameLst>
                                          <p:attrName>style.visibility</p:attrName>
                                        </p:attrNameLst>
                                      </p:cBhvr>
                                      <p:to>
                                        <p:strVal val="visible"/>
                                      </p:to>
                                    </p:set>
                                    <p:anim calcmode="lin" valueType="num">
                                      <p:cBhvr additive="base">
                                        <p:cTn id="32" dur="500" fill="hold"/>
                                        <p:tgtEl>
                                          <p:spTgt spid="2438168"/>
                                        </p:tgtEl>
                                        <p:attrNameLst>
                                          <p:attrName>ppt_x</p:attrName>
                                        </p:attrNameLst>
                                      </p:cBhvr>
                                      <p:tavLst>
                                        <p:tav tm="0">
                                          <p:val>
                                            <p:strVal val="0-#ppt_w/2"/>
                                          </p:val>
                                        </p:tav>
                                        <p:tav tm="100000">
                                          <p:val>
                                            <p:strVal val="#ppt_x"/>
                                          </p:val>
                                        </p:tav>
                                      </p:tavLst>
                                    </p:anim>
                                    <p:anim calcmode="lin" valueType="num">
                                      <p:cBhvr additive="base">
                                        <p:cTn id="33" dur="500" fill="hold"/>
                                        <p:tgtEl>
                                          <p:spTgt spid="2438168"/>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381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438157"/>
                                        </p:tgtEl>
                                        <p:attrNameLst>
                                          <p:attrName>style.visibility</p:attrName>
                                        </p:attrNameLst>
                                      </p:cBhvr>
                                      <p:to>
                                        <p:strVal val="visible"/>
                                      </p:to>
                                    </p:set>
                                    <p:anim calcmode="lin" valueType="num">
                                      <p:cBhvr additive="base">
                                        <p:cTn id="41" dur="500" fill="hold"/>
                                        <p:tgtEl>
                                          <p:spTgt spid="2438157"/>
                                        </p:tgtEl>
                                        <p:attrNameLst>
                                          <p:attrName>ppt_x</p:attrName>
                                        </p:attrNameLst>
                                      </p:cBhvr>
                                      <p:tavLst>
                                        <p:tav tm="0">
                                          <p:val>
                                            <p:strVal val="#ppt_x"/>
                                          </p:val>
                                        </p:tav>
                                        <p:tav tm="100000">
                                          <p:val>
                                            <p:strVal val="#ppt_x"/>
                                          </p:val>
                                        </p:tav>
                                      </p:tavLst>
                                    </p:anim>
                                    <p:anim calcmode="lin" valueType="num">
                                      <p:cBhvr additive="base">
                                        <p:cTn id="42" dur="500" fill="hold"/>
                                        <p:tgtEl>
                                          <p:spTgt spid="243815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38151"/>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4381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grpId="0" nodeType="clickEffect">
                                  <p:stCondLst>
                                    <p:cond delay="0"/>
                                  </p:stCondLst>
                                  <p:childTnLst>
                                    <p:set>
                                      <p:cBhvr>
                                        <p:cTn id="53" dur="1" fill="hold">
                                          <p:stCondLst>
                                            <p:cond delay="0"/>
                                          </p:stCondLst>
                                        </p:cTn>
                                        <p:tgtEl>
                                          <p:spTgt spid="2438154"/>
                                        </p:tgtEl>
                                        <p:attrNameLst>
                                          <p:attrName>style.visibility</p:attrName>
                                        </p:attrNameLst>
                                      </p:cBhvr>
                                      <p:to>
                                        <p:strVal val="visible"/>
                                      </p:to>
                                    </p:set>
                                    <p:anim calcmode="lin" valueType="num">
                                      <p:cBhvr additive="base">
                                        <p:cTn id="54" dur="500" fill="hold"/>
                                        <p:tgtEl>
                                          <p:spTgt spid="2438154"/>
                                        </p:tgtEl>
                                        <p:attrNameLst>
                                          <p:attrName>ppt_x</p:attrName>
                                        </p:attrNameLst>
                                      </p:cBhvr>
                                      <p:tavLst>
                                        <p:tav tm="0">
                                          <p:val>
                                            <p:strVal val="#ppt_x"/>
                                          </p:val>
                                        </p:tav>
                                        <p:tav tm="100000">
                                          <p:val>
                                            <p:strVal val="#ppt_x"/>
                                          </p:val>
                                        </p:tav>
                                      </p:tavLst>
                                    </p:anim>
                                    <p:anim calcmode="lin" valueType="num">
                                      <p:cBhvr additive="base">
                                        <p:cTn id="55" dur="500" fill="hold"/>
                                        <p:tgtEl>
                                          <p:spTgt spid="2438154"/>
                                        </p:tgtEl>
                                        <p:attrNameLst>
                                          <p:attrName>ppt_y</p:attrName>
                                        </p:attrNameLst>
                                      </p:cBhvr>
                                      <p:tavLst>
                                        <p:tav tm="0">
                                          <p:val>
                                            <p:strVal val="0-#ppt_h/2"/>
                                          </p:val>
                                        </p:tav>
                                        <p:tav tm="100000">
                                          <p:val>
                                            <p:strVal val="#ppt_y"/>
                                          </p:val>
                                        </p:tav>
                                      </p:tavLst>
                                    </p:anim>
                                  </p:childTnLst>
                                </p:cTn>
                              </p:par>
                            </p:childTnLst>
                          </p:cTn>
                        </p:par>
                        <p:par>
                          <p:cTn id="56" fill="hold">
                            <p:stCondLst>
                              <p:cond delay="500"/>
                            </p:stCondLst>
                            <p:childTnLst>
                              <p:par>
                                <p:cTn id="57" presetID="2" presetClass="entr" presetSubtype="1" fill="hold" nodeType="afterEffect">
                                  <p:stCondLst>
                                    <p:cond delay="0"/>
                                  </p:stCondLst>
                                  <p:childTnLst>
                                    <p:set>
                                      <p:cBhvr>
                                        <p:cTn id="58" dur="1" fill="hold">
                                          <p:stCondLst>
                                            <p:cond delay="0"/>
                                          </p:stCondLst>
                                        </p:cTn>
                                        <p:tgtEl>
                                          <p:spTgt spid="2438169"/>
                                        </p:tgtEl>
                                        <p:attrNameLst>
                                          <p:attrName>style.visibility</p:attrName>
                                        </p:attrNameLst>
                                      </p:cBhvr>
                                      <p:to>
                                        <p:strVal val="visible"/>
                                      </p:to>
                                    </p:set>
                                    <p:anim calcmode="lin" valueType="num">
                                      <p:cBhvr additive="base">
                                        <p:cTn id="59" dur="500" fill="hold"/>
                                        <p:tgtEl>
                                          <p:spTgt spid="2438169"/>
                                        </p:tgtEl>
                                        <p:attrNameLst>
                                          <p:attrName>ppt_x</p:attrName>
                                        </p:attrNameLst>
                                      </p:cBhvr>
                                      <p:tavLst>
                                        <p:tav tm="0">
                                          <p:val>
                                            <p:strVal val="#ppt_x"/>
                                          </p:val>
                                        </p:tav>
                                        <p:tav tm="100000">
                                          <p:val>
                                            <p:strVal val="#ppt_x"/>
                                          </p:val>
                                        </p:tav>
                                      </p:tavLst>
                                    </p:anim>
                                    <p:anim calcmode="lin" valueType="num">
                                      <p:cBhvr additive="base">
                                        <p:cTn id="60" dur="500" fill="hold"/>
                                        <p:tgtEl>
                                          <p:spTgt spid="2438169"/>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2438171"/>
                                        </p:tgtEl>
                                        <p:attrNameLst>
                                          <p:attrName>style.visibility</p:attrName>
                                        </p:attrNameLst>
                                      </p:cBhvr>
                                      <p:to>
                                        <p:strVal val="visible"/>
                                      </p:to>
                                    </p:set>
                                    <p:anim calcmode="lin" valueType="num">
                                      <p:cBhvr additive="base">
                                        <p:cTn id="65" dur="500" fill="hold"/>
                                        <p:tgtEl>
                                          <p:spTgt spid="2438171"/>
                                        </p:tgtEl>
                                        <p:attrNameLst>
                                          <p:attrName>ppt_x</p:attrName>
                                        </p:attrNameLst>
                                      </p:cBhvr>
                                      <p:tavLst>
                                        <p:tav tm="0">
                                          <p:val>
                                            <p:strVal val="0-#ppt_w/2"/>
                                          </p:val>
                                        </p:tav>
                                        <p:tav tm="100000">
                                          <p:val>
                                            <p:strVal val="#ppt_x"/>
                                          </p:val>
                                        </p:tav>
                                      </p:tavLst>
                                    </p:anim>
                                    <p:anim calcmode="lin" valueType="num">
                                      <p:cBhvr additive="base">
                                        <p:cTn id="66" dur="500" fill="hold"/>
                                        <p:tgtEl>
                                          <p:spTgt spid="2438171"/>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243817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1" fill="hold" nodeType="clickEffect">
                                  <p:stCondLst>
                                    <p:cond delay="0"/>
                                  </p:stCondLst>
                                  <p:childTnLst>
                                    <p:set>
                                      <p:cBhvr>
                                        <p:cTn id="73" dur="1" fill="hold">
                                          <p:stCondLst>
                                            <p:cond delay="0"/>
                                          </p:stCondLst>
                                        </p:cTn>
                                        <p:tgtEl>
                                          <p:spTgt spid="2438170"/>
                                        </p:tgtEl>
                                        <p:attrNameLst>
                                          <p:attrName>style.visibility</p:attrName>
                                        </p:attrNameLst>
                                      </p:cBhvr>
                                      <p:to>
                                        <p:strVal val="visible"/>
                                      </p:to>
                                    </p:set>
                                    <p:anim calcmode="lin" valueType="num">
                                      <p:cBhvr additive="base">
                                        <p:cTn id="74" dur="500" fill="hold"/>
                                        <p:tgtEl>
                                          <p:spTgt spid="2438170"/>
                                        </p:tgtEl>
                                        <p:attrNameLst>
                                          <p:attrName>ppt_x</p:attrName>
                                        </p:attrNameLst>
                                      </p:cBhvr>
                                      <p:tavLst>
                                        <p:tav tm="0">
                                          <p:val>
                                            <p:strVal val="#ppt_x"/>
                                          </p:val>
                                        </p:tav>
                                        <p:tav tm="100000">
                                          <p:val>
                                            <p:strVal val="#ppt_x"/>
                                          </p:val>
                                        </p:tav>
                                      </p:tavLst>
                                    </p:anim>
                                    <p:anim calcmode="lin" valueType="num">
                                      <p:cBhvr additive="base">
                                        <p:cTn id="75" dur="500" fill="hold"/>
                                        <p:tgtEl>
                                          <p:spTgt spid="24381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8154" grpId="0"/>
      <p:bldP spid="2438159" grpId="0"/>
      <p:bldP spid="2438163" grpId="0"/>
      <p:bldP spid="2438164" grpId="0"/>
      <p:bldP spid="2438165" grpId="0"/>
      <p:bldP spid="2438172" grpId="0"/>
      <p:bldP spid="243817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3"/>
          <p:cNvSpPr>
            <a:spLocks noGrp="1" noChangeArrowheads="1"/>
          </p:cNvSpPr>
          <p:nvPr>
            <p:ph idx="1"/>
          </p:nvPr>
        </p:nvSpPr>
        <p:spPr>
          <a:xfrm>
            <a:off x="457200" y="765175"/>
            <a:ext cx="8362950" cy="53609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0" lang="zh-CN" altLang="en-US" sz="3200" b="1" i="0" u="none" strike="noStrike" kern="0" cap="none" spc="0" normalizeH="0" baseline="0" noProof="0" dirty="0" smtClean="0">
                <a:ln>
                  <a:noFill/>
                </a:ln>
                <a:solidFill>
                  <a:srgbClr val="CC0000"/>
                </a:solidFill>
                <a:effectLst/>
                <a:uLnTx/>
                <a:uFillTx/>
                <a:latin typeface="+mn-lt"/>
                <a:ea typeface="+mn-ea"/>
                <a:cs typeface="+mn-cs"/>
              </a:rPr>
              <a:t>三、现代经济周期理论</a:t>
            </a:r>
            <a:endParaRPr kumimoji="0" lang="zh-CN" altLang="en-US" sz="3200" b="1" i="0" u="none" strike="noStrike" kern="0" cap="none" spc="0" normalizeH="0" baseline="0" noProof="0" dirty="0" smtClean="0">
              <a:ln>
                <a:noFill/>
              </a:ln>
              <a:solidFill>
                <a:srgbClr val="CC0000"/>
              </a:solidFill>
              <a:effectLst/>
              <a:uLnTx/>
              <a:uFillTx/>
              <a:latin typeface="+mn-lt"/>
              <a:ea typeface="+mn-ea"/>
              <a:cs typeface="+mn-cs"/>
            </a:endParaRPr>
          </a:p>
          <a:p>
            <a:pPr marL="742950" marR="0" lvl="1" indent="-28575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j-ea"/>
                <a:ea typeface="+mj-ea"/>
              </a:rPr>
              <a:t>（一）经济周期理论的新发展</a:t>
            </a:r>
            <a:endParaRPr kumimoji="0" lang="zh-CN" altLang="en-US" sz="2400" b="0" i="0" u="none" strike="noStrike" kern="0" cap="none" spc="0" normalizeH="0" baseline="0" noProof="0" dirty="0" smtClean="0">
              <a:ln>
                <a:noFill/>
              </a:ln>
              <a:solidFill>
                <a:schemeClr val="tx1"/>
              </a:solidFill>
              <a:effectLst/>
              <a:uLnTx/>
              <a:uFillTx/>
              <a:latin typeface="+mj-ea"/>
              <a:ea typeface="+mj-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   新古典宏观经济学派（货币经济周期学派、实际经济周期学派）</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   新凯恩斯主义经济学（现代经济周期理论）</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742950" marR="0" lvl="1" indent="-28575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j-ea"/>
                <a:ea typeface="+mj-ea"/>
              </a:rPr>
              <a:t>（二）实际经济周期理论的基本观点和特征</a:t>
            </a:r>
            <a:endParaRPr kumimoji="0" lang="zh-CN" altLang="en-US" sz="2400" b="0" i="0" u="none" strike="noStrike" kern="0" cap="none" spc="0" normalizeH="0" baseline="0" noProof="0" dirty="0" smtClean="0">
              <a:ln>
                <a:noFill/>
              </a:ln>
              <a:solidFill>
                <a:schemeClr val="tx1"/>
              </a:solidFill>
              <a:effectLst/>
              <a:uLnTx/>
              <a:uFillTx/>
              <a:latin typeface="+mj-ea"/>
              <a:ea typeface="+mj-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   经济波动的根源是实际因素</a:t>
            </a:r>
            <a:r>
              <a:rPr kumimoji="0" lang="en-US" altLang="zh-CN" sz="2400" b="0" i="0" u="none" strike="noStrike" kern="0" cap="none" spc="0" normalizeH="0" baseline="0" noProof="0" dirty="0" smtClean="0">
                <a:ln>
                  <a:noFill/>
                </a:ln>
                <a:solidFill>
                  <a:schemeClr val="tx1"/>
                </a:solidFill>
                <a:effectLst/>
                <a:uLnTx/>
                <a:uFillTx/>
                <a:latin typeface="+mn-lt"/>
                <a:ea typeface="+mn-ea"/>
              </a:rPr>
              <a:t>, </a:t>
            </a:r>
            <a:r>
              <a:rPr kumimoji="0" lang="zh-CN" altLang="en-US" sz="2400" b="0" i="0" u="none" strike="noStrike" kern="0" cap="none" spc="0" normalizeH="0" baseline="0" noProof="0" dirty="0" smtClean="0">
                <a:ln>
                  <a:noFill/>
                </a:ln>
                <a:solidFill>
                  <a:schemeClr val="tx1"/>
                </a:solidFill>
                <a:effectLst/>
                <a:uLnTx/>
                <a:uFillTx/>
                <a:latin typeface="+mn-lt"/>
                <a:ea typeface="+mn-ea"/>
              </a:rPr>
              <a:t>其中特别是技术冲击。</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a:p>
            <a:pPr marL="1143000" marR="0" lvl="2" indent="-228600" algn="l" defTabSz="914400" rtl="0" eaLnBrk="1" fontAlgn="base" latinLnBrk="0" hangingPunct="1">
              <a:lnSpc>
                <a:spcPct val="120000"/>
              </a:lnSpc>
              <a:spcBef>
                <a:spcPct val="20000"/>
              </a:spcBef>
              <a:spcAft>
                <a:spcPct val="0"/>
              </a:spcAft>
              <a:buClrTx/>
              <a:buSzTx/>
              <a:buFontTx/>
              <a:buNone/>
              <a:defRPr/>
            </a:pPr>
            <a:r>
              <a:rPr kumimoji="0" lang="zh-CN" altLang="en-US" sz="2400" b="0" i="0" u="none" strike="noStrike" kern="0" cap="none" spc="0" normalizeH="0" baseline="0" noProof="0" dirty="0" smtClean="0">
                <a:ln>
                  <a:noFill/>
                </a:ln>
                <a:solidFill>
                  <a:schemeClr val="tx1"/>
                </a:solidFill>
                <a:effectLst/>
                <a:uLnTx/>
                <a:uFillTx/>
                <a:latin typeface="+mn-lt"/>
                <a:ea typeface="+mn-ea"/>
              </a:rPr>
              <a:t>   </a:t>
            </a:r>
            <a:r>
              <a:rPr kumimoji="0" lang="zh-CN" altLang="en-US" sz="2400" b="0" i="0" u="none" strike="noStrike" kern="0" cap="none" spc="0" normalizeH="0" baseline="0" noProof="0" dirty="0" smtClean="0">
                <a:ln>
                  <a:noFill/>
                </a:ln>
                <a:solidFill>
                  <a:schemeClr val="accent2"/>
                </a:solidFill>
                <a:effectLst/>
                <a:uLnTx/>
                <a:uFillTx/>
                <a:latin typeface="+mn-lt"/>
                <a:ea typeface="+mn-ea"/>
              </a:rPr>
              <a:t>资本积累</a:t>
            </a:r>
            <a:r>
              <a:rPr kumimoji="0" lang="zh-CN" altLang="en-US" sz="2400" b="0" i="0" u="none" strike="noStrike" kern="0" cap="none" spc="0" normalizeH="0" baseline="0" noProof="0" dirty="0" smtClean="0">
                <a:ln>
                  <a:noFill/>
                </a:ln>
                <a:solidFill>
                  <a:schemeClr val="tx1"/>
                </a:solidFill>
                <a:effectLst/>
                <a:uLnTx/>
                <a:uFillTx/>
                <a:latin typeface="+mn-lt"/>
                <a:ea typeface="+mn-ea"/>
              </a:rPr>
              <a:t>、</a:t>
            </a:r>
            <a:r>
              <a:rPr kumimoji="0" lang="zh-CN" altLang="en-US" sz="2400" b="0" i="0" u="none" strike="noStrike" kern="0" cap="none" spc="0" normalizeH="0" baseline="0" noProof="0" dirty="0" smtClean="0">
                <a:ln>
                  <a:noFill/>
                </a:ln>
                <a:solidFill>
                  <a:schemeClr val="accent2"/>
                </a:solidFill>
                <a:effectLst/>
                <a:uLnTx/>
                <a:uFillTx/>
                <a:latin typeface="+mn-lt"/>
                <a:ea typeface="+mn-ea"/>
              </a:rPr>
              <a:t>替代效应</a:t>
            </a:r>
            <a:r>
              <a:rPr kumimoji="0" lang="zh-CN" altLang="en-US" sz="2400" b="0" i="0" u="none" strike="noStrike" kern="0" cap="none" spc="0" normalizeH="0" baseline="0" noProof="0" dirty="0" smtClean="0">
                <a:ln>
                  <a:noFill/>
                </a:ln>
                <a:solidFill>
                  <a:schemeClr val="tx1"/>
                </a:solidFill>
                <a:effectLst/>
                <a:uLnTx/>
                <a:uFillTx/>
                <a:latin typeface="+mn-lt"/>
                <a:ea typeface="+mn-ea"/>
              </a:rPr>
              <a:t>和不同类型的</a:t>
            </a:r>
            <a:r>
              <a:rPr kumimoji="0" lang="zh-CN" altLang="en-US" sz="2400" b="0" i="0" u="none" strike="noStrike" kern="0" cap="none" spc="0" normalizeH="0" baseline="0" noProof="0" dirty="0" smtClean="0">
                <a:ln>
                  <a:noFill/>
                </a:ln>
                <a:solidFill>
                  <a:schemeClr val="accent2"/>
                </a:solidFill>
                <a:effectLst/>
                <a:uLnTx/>
                <a:uFillTx/>
                <a:latin typeface="+mn-lt"/>
                <a:ea typeface="+mn-ea"/>
              </a:rPr>
              <a:t>调整滞后</a:t>
            </a:r>
            <a:r>
              <a:rPr kumimoji="0" lang="zh-CN" altLang="en-US" sz="2400" b="0" i="0" u="none" strike="noStrike" kern="0" cap="none" spc="0" normalizeH="0" baseline="0" noProof="0" dirty="0" smtClean="0">
                <a:ln>
                  <a:noFill/>
                </a:ln>
                <a:solidFill>
                  <a:schemeClr val="tx1"/>
                </a:solidFill>
                <a:effectLst/>
                <a:uLnTx/>
                <a:uFillTx/>
                <a:latin typeface="+mn-lt"/>
                <a:ea typeface="+mn-ea"/>
              </a:rPr>
              <a:t>等三种传导机制能随着时间的推移把初始冲击进行放大和传递，最终形成整个经济的波动。</a:t>
            </a:r>
            <a:endParaRPr kumimoji="0" lang="zh-CN" altLang="en-US" sz="2400" b="0" i="0" u="none" strike="noStrike" kern="0" cap="none" spc="0" normalizeH="0" baseline="0" noProof="0" dirty="0" smtClean="0">
              <a:ln>
                <a:noFill/>
              </a:ln>
              <a:solidFill>
                <a:schemeClr val="tx1"/>
              </a:solidFill>
              <a:effectLst/>
              <a:uLnTx/>
              <a:uFillTx/>
              <a:latin typeface="+mn-lt"/>
              <a:ea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8" name="Picture 4"/>
          <p:cNvPicPr>
            <a:picLocks noChangeAspect="1"/>
          </p:cNvPicPr>
          <p:nvPr/>
        </p:nvPicPr>
        <p:blipFill>
          <a:blip r:embed="rId1"/>
          <a:stretch>
            <a:fillRect/>
          </a:stretch>
        </p:blipFill>
        <p:spPr>
          <a:xfrm>
            <a:off x="1908175" y="0"/>
            <a:ext cx="5730875" cy="7640638"/>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3"/>
          <p:cNvSpPr>
            <a:spLocks noGrp="1"/>
          </p:cNvSpPr>
          <p:nvPr>
            <p:ph idx="1"/>
          </p:nvPr>
        </p:nvSpPr>
        <p:spPr>
          <a:xfrm>
            <a:off x="539750" y="1557338"/>
            <a:ext cx="8229600" cy="4513262"/>
          </a:xfrm>
        </p:spPr>
        <p:txBody>
          <a:bodyPr vert="horz" wrap="square" lIns="91440" tIns="45720" rIns="91440" bIns="45720" anchor="t" anchorCtr="0"/>
          <a:p>
            <a:pPr eaLnBrk="1" hangingPunct="1">
              <a:buNone/>
            </a:pPr>
            <a:r>
              <a:rPr lang="zh-CN" altLang="en-US" dirty="0">
                <a:solidFill>
                  <a:srgbClr val="C00000"/>
                </a:solidFill>
              </a:rPr>
              <a:t>第四节  本章评析</a:t>
            </a:r>
            <a:endParaRPr lang="zh-CN" altLang="en-US" dirty="0">
              <a:solidFill>
                <a:srgbClr val="C00000"/>
              </a:solidFill>
            </a:endParaRPr>
          </a:p>
          <a:p>
            <a:pPr eaLnBrk="1" hangingPunct="1">
              <a:buNone/>
            </a:pPr>
            <a:endParaRPr lang="zh-CN" altLang="en-US" sz="1200" dirty="0">
              <a:solidFill>
                <a:srgbClr val="C00000"/>
              </a:solidFill>
            </a:endParaRPr>
          </a:p>
          <a:p>
            <a:pPr lvl="1" eaLnBrk="1" hangingPunct="1"/>
            <a:r>
              <a:rPr lang="zh-CN" altLang="en-US" sz="3200" dirty="0"/>
              <a:t>对失业理论的评析</a:t>
            </a:r>
            <a:endParaRPr lang="zh-CN" altLang="en-US" dirty="0">
              <a:latin typeface="Times New Roman" panose="02020603050405020304" pitchFamily="18" charset="0"/>
              <a:cs typeface="Times New Roman" panose="02020603050405020304" pitchFamily="18" charset="0"/>
            </a:endParaRPr>
          </a:p>
          <a:p>
            <a:pPr lvl="1" eaLnBrk="1" hangingPunct="1"/>
            <a:r>
              <a:rPr lang="zh-CN" altLang="en-US" sz="3200" dirty="0"/>
              <a:t>对通货膨胀理论的评析</a:t>
            </a:r>
            <a:endParaRPr lang="en-US" altLang="zh-CN" dirty="0"/>
          </a:p>
          <a:p>
            <a:pPr lvl="1" eaLnBrk="1" hangingPunct="1"/>
            <a:r>
              <a:rPr lang="zh-CN" altLang="en-US" sz="3200" dirty="0"/>
              <a:t>对经济周期理论的评析</a:t>
            </a:r>
            <a:endParaRPr lang="zh-CN" altLang="en-US" sz="3200" b="1" dirty="0">
              <a:latin typeface="黑体" panose="02010609060101010101" pitchFamily="49" charset="-122"/>
              <a:ea typeface="黑体" panose="02010609060101010101" pitchFamily="49" charset="-122"/>
            </a:endParaRPr>
          </a:p>
        </p:txBody>
      </p:sp>
      <p:sp>
        <p:nvSpPr>
          <p:cNvPr id="92163" name="Rectangle 2"/>
          <p:cNvSpPr/>
          <p:nvPr/>
        </p:nvSpPr>
        <p:spPr>
          <a:xfrm>
            <a:off x="468313" y="333375"/>
            <a:ext cx="8229600" cy="863600"/>
          </a:xfrm>
          <a:prstGeom prst="rect">
            <a:avLst/>
          </a:prstGeom>
          <a:noFill/>
          <a:ln w="9525">
            <a:noFill/>
          </a:ln>
        </p:spPr>
        <p:txBody>
          <a:bodyPr anchor="ctr" anchorCtr="0"/>
          <a:p>
            <a:r>
              <a:rPr lang="zh-CN" altLang="en-US" sz="3600" b="0" dirty="0">
                <a:solidFill>
                  <a:schemeClr val="tx2"/>
                </a:solidFill>
                <a:latin typeface="Arial" panose="020B0604020202020204" pitchFamily="34" charset="0"/>
                <a:ea typeface="黑体" panose="02010609060101010101" pitchFamily="49" charset="-122"/>
              </a:rPr>
              <a:t>第十三章 失业、通货膨胀和经济周期</a:t>
            </a:r>
            <a:endParaRPr lang="zh-CN" altLang="en-US" sz="3600" b="0" dirty="0">
              <a:solidFill>
                <a:schemeClr val="tx2"/>
              </a:solidFill>
              <a:latin typeface="Arial" panose="020B0604020202020204" pitchFamily="34" charset="0"/>
              <a:ea typeface="黑体" panose="02010609060101010101"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p:cNvSpPr>
          <p:nvPr>
            <p:ph type="title"/>
          </p:nvPr>
        </p:nvSpPr>
        <p:spPr>
          <a:xfrm>
            <a:off x="468313" y="333375"/>
            <a:ext cx="8229600" cy="1095375"/>
          </a:xfrm>
        </p:spPr>
        <p:txBody>
          <a:bodyPr vert="horz" wrap="square" lIns="91440" tIns="45720" rIns="91440" bIns="45720" anchor="ctr" anchorCtr="0"/>
          <a:p>
            <a:pPr eaLnBrk="1" hangingPunct="1"/>
            <a:r>
              <a:rPr lang="zh-CN" altLang="en-US" dirty="0">
                <a:solidFill>
                  <a:schemeClr val="tx1"/>
                </a:solidFill>
                <a:latin typeface="黑体" panose="02010609060101010101" pitchFamily="49" charset="-122"/>
              </a:rPr>
              <a:t>第四节  本章评析</a:t>
            </a:r>
            <a:endParaRPr lang="zh-CN" altLang="en-US" dirty="0">
              <a:solidFill>
                <a:schemeClr val="tx1"/>
              </a:solidFill>
              <a:latin typeface="黑体" panose="02010609060101010101" pitchFamily="49" charset="-122"/>
            </a:endParaRPr>
          </a:p>
        </p:txBody>
      </p:sp>
      <p:sp>
        <p:nvSpPr>
          <p:cNvPr id="93187" name="Rectangle 3"/>
          <p:cNvSpPr>
            <a:spLocks noGrp="1"/>
          </p:cNvSpPr>
          <p:nvPr>
            <p:ph idx="1"/>
          </p:nvPr>
        </p:nvSpPr>
        <p:spPr>
          <a:xfrm>
            <a:off x="457200" y="1341438"/>
            <a:ext cx="8362950" cy="4784725"/>
          </a:xfrm>
        </p:spPr>
        <p:txBody>
          <a:bodyPr vert="horz" wrap="square" lIns="91440" tIns="45720" rIns="91440" bIns="45720" anchor="t" anchorCtr="0"/>
          <a:p>
            <a:pPr eaLnBrk="1" hangingPunct="1">
              <a:buNone/>
            </a:pPr>
            <a:r>
              <a:rPr lang="zh-CN" altLang="en-US" dirty="0"/>
              <a:t>一、对失业理论的评析</a:t>
            </a:r>
            <a:endParaRPr lang="zh-CN" altLang="en-US" dirty="0"/>
          </a:p>
          <a:p>
            <a:pPr lvl="1" eaLnBrk="1" hangingPunct="1">
              <a:lnSpc>
                <a:spcPct val="120000"/>
              </a:lnSpc>
              <a:buNone/>
            </a:pPr>
            <a:r>
              <a:rPr lang="zh-CN" altLang="en-US" dirty="0"/>
              <a:t>（一）马克思主义失业理论</a:t>
            </a:r>
            <a:endParaRPr lang="zh-CN" altLang="en-US" dirty="0"/>
          </a:p>
          <a:p>
            <a:pPr lvl="2" eaLnBrk="1" hangingPunct="1">
              <a:lnSpc>
                <a:spcPct val="120000"/>
              </a:lnSpc>
            </a:pPr>
            <a:r>
              <a:rPr lang="zh-CN" altLang="en-US" dirty="0"/>
              <a:t>失业的根源：资本主义社会中</a:t>
            </a:r>
            <a:r>
              <a:rPr lang="en-US" altLang="zh-CN" dirty="0"/>
              <a:t>, </a:t>
            </a:r>
            <a:r>
              <a:rPr lang="zh-CN" altLang="en-US" dirty="0"/>
              <a:t>失业是资本主义生产方式发展和资本主义生产关系发挥作用的结果。</a:t>
            </a:r>
            <a:endParaRPr lang="zh-CN" altLang="en-US" dirty="0"/>
          </a:p>
          <a:p>
            <a:pPr lvl="2" eaLnBrk="1" hangingPunct="1">
              <a:lnSpc>
                <a:spcPct val="120000"/>
              </a:lnSpc>
            </a:pPr>
            <a:r>
              <a:rPr lang="zh-CN" altLang="en-US" dirty="0"/>
              <a:t>失业的形式：流动的、潜在的和停滞的相对过剩人口</a:t>
            </a:r>
            <a:endParaRPr lang="zh-CN" altLang="en-US" dirty="0"/>
          </a:p>
          <a:p>
            <a:pPr lvl="1" eaLnBrk="1" hangingPunct="1">
              <a:lnSpc>
                <a:spcPct val="120000"/>
              </a:lnSpc>
              <a:buNone/>
            </a:pPr>
            <a:r>
              <a:rPr lang="zh-CN" altLang="en-US" dirty="0"/>
              <a:t>（二）对我国失业问题的借鉴意义</a:t>
            </a:r>
            <a:endParaRPr lang="zh-CN" altLang="en-US" dirty="0"/>
          </a:p>
          <a:p>
            <a:pPr lvl="2" eaLnBrk="1" hangingPunct="1">
              <a:lnSpc>
                <a:spcPct val="120000"/>
              </a:lnSpc>
            </a:pPr>
            <a:r>
              <a:rPr lang="zh-CN" altLang="en-US" dirty="0"/>
              <a:t>失业的界定问题</a:t>
            </a:r>
            <a:endParaRPr lang="zh-CN" altLang="en-US" dirty="0"/>
          </a:p>
          <a:p>
            <a:pPr lvl="2" eaLnBrk="1" hangingPunct="1">
              <a:lnSpc>
                <a:spcPct val="120000"/>
              </a:lnSpc>
            </a:pPr>
            <a:r>
              <a:rPr lang="zh-CN" altLang="en-US" dirty="0"/>
              <a:t>失业的类型与原因</a:t>
            </a:r>
            <a:endParaRPr lang="zh-CN" altLang="en-US" dirty="0"/>
          </a:p>
          <a:p>
            <a:pPr lvl="2" eaLnBrk="1" hangingPunct="1">
              <a:lnSpc>
                <a:spcPct val="120000"/>
              </a:lnSpc>
            </a:pPr>
            <a:r>
              <a:rPr lang="zh-CN" altLang="en-US" dirty="0"/>
              <a:t>失业的治理对策</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3"/>
          <p:cNvSpPr>
            <a:spLocks noGrp="1"/>
          </p:cNvSpPr>
          <p:nvPr>
            <p:ph idx="1"/>
          </p:nvPr>
        </p:nvSpPr>
        <p:spPr/>
        <p:txBody>
          <a:bodyPr vert="horz" wrap="square" lIns="91440" tIns="45720" rIns="91440" bIns="45720" anchor="t" anchorCtr="0"/>
          <a:p>
            <a:pPr eaLnBrk="1" hangingPunct="1">
              <a:buNone/>
            </a:pPr>
            <a:r>
              <a:rPr lang="zh-CN" altLang="en-US" dirty="0"/>
              <a:t>二、对通货膨胀理论的评析</a:t>
            </a:r>
            <a:endParaRPr lang="zh-CN" altLang="en-US" dirty="0"/>
          </a:p>
          <a:p>
            <a:pPr lvl="1" eaLnBrk="1" hangingPunct="1">
              <a:buNone/>
            </a:pPr>
            <a:r>
              <a:rPr lang="zh-CN" altLang="en-US" sz="2400" dirty="0"/>
              <a:t>（一）马克思主义通货膨胀理论</a:t>
            </a:r>
            <a:endParaRPr lang="zh-CN" altLang="en-US" sz="2400" dirty="0"/>
          </a:p>
          <a:p>
            <a:pPr lvl="2" eaLnBrk="1" hangingPunct="1"/>
            <a:r>
              <a:rPr lang="zh-CN" altLang="en-US" sz="2000" dirty="0"/>
              <a:t>在劳动价值论的基础上提出通货膨胀理论， 通货膨胀表现为一种价格总水平持续的上升的现象</a:t>
            </a:r>
            <a:r>
              <a:rPr lang="en-US" altLang="zh-CN" sz="2000" dirty="0"/>
              <a:t>, </a:t>
            </a:r>
            <a:r>
              <a:rPr lang="zh-CN" altLang="en-US" sz="2000" dirty="0"/>
              <a:t>必须从价格总水平变动的内在原因去揭示。</a:t>
            </a:r>
            <a:endParaRPr lang="zh-CN" altLang="en-US" sz="2000" dirty="0"/>
          </a:p>
          <a:p>
            <a:pPr lvl="1" eaLnBrk="1" hangingPunct="1">
              <a:buNone/>
            </a:pPr>
            <a:r>
              <a:rPr lang="zh-CN" altLang="en-US" sz="2400" dirty="0"/>
              <a:t>（二）借鉴意义</a:t>
            </a:r>
            <a:endParaRPr lang="zh-CN" altLang="en-US" sz="2400" dirty="0"/>
          </a:p>
          <a:p>
            <a:pPr eaLnBrk="1" hangingPunct="1">
              <a:buNone/>
            </a:pPr>
            <a:r>
              <a:rPr lang="zh-CN" altLang="en-US" dirty="0"/>
              <a:t>三、对经济周期理论的评析</a:t>
            </a:r>
            <a:endParaRPr lang="zh-CN" altLang="en-US" dirty="0"/>
          </a:p>
          <a:p>
            <a:pPr lvl="1" eaLnBrk="1" hangingPunct="1">
              <a:buNone/>
            </a:pPr>
            <a:r>
              <a:rPr lang="zh-CN" altLang="en-US" sz="2400" dirty="0"/>
              <a:t>（一）马克思主义经济周期理论</a:t>
            </a:r>
            <a:endParaRPr lang="zh-CN" altLang="en-US" sz="2400" dirty="0"/>
          </a:p>
          <a:p>
            <a:pPr lvl="2" eaLnBrk="1" hangingPunct="1"/>
            <a:r>
              <a:rPr lang="zh-CN" altLang="en-US" sz="2000" dirty="0"/>
              <a:t>经济周期是资本主义社会普遍的经济现象，其根源在于生产的社会化和生产资料资本主义私人占有之间的矛盾。</a:t>
            </a:r>
            <a:endParaRPr lang="zh-CN" altLang="en-US" sz="2000" dirty="0"/>
          </a:p>
          <a:p>
            <a:pPr lvl="1" eaLnBrk="1" hangingPunct="1">
              <a:buNone/>
            </a:pPr>
            <a:r>
              <a:rPr lang="zh-CN" altLang="en-US" sz="2400" dirty="0"/>
              <a:t>（二）借鉴意义</a:t>
            </a:r>
            <a:endParaRPr lang="zh-CN" altLang="en-US" sz="2400" dirty="0"/>
          </a:p>
        </p:txBody>
      </p:sp>
      <p:sp>
        <p:nvSpPr>
          <p:cNvPr id="94211" name="Rectangle 2"/>
          <p:cNvSpPr/>
          <p:nvPr/>
        </p:nvSpPr>
        <p:spPr>
          <a:xfrm>
            <a:off x="468313" y="333375"/>
            <a:ext cx="8229600" cy="1095375"/>
          </a:xfrm>
          <a:prstGeom prst="rect">
            <a:avLst/>
          </a:prstGeom>
          <a:noFill/>
          <a:ln w="9525">
            <a:noFill/>
          </a:ln>
        </p:spPr>
        <p:txBody>
          <a:bodyPr anchor="ctr" anchorCtr="0"/>
          <a:p>
            <a:r>
              <a:rPr lang="zh-CN" altLang="en-US" sz="3600" b="0" dirty="0">
                <a:latin typeface="黑体" panose="02010609060101010101" pitchFamily="49" charset="-122"/>
                <a:ea typeface="黑体" panose="02010609060101010101" pitchFamily="49" charset="-122"/>
              </a:rPr>
              <a:t>第四节  本章评析</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3"/>
          <p:cNvSpPr>
            <a:spLocks noGrp="1"/>
          </p:cNvSpPr>
          <p:nvPr>
            <p:ph idx="1"/>
          </p:nvPr>
        </p:nvSpPr>
        <p:spPr>
          <a:xfrm>
            <a:off x="468313" y="2276475"/>
            <a:ext cx="8229600" cy="3776663"/>
          </a:xfrm>
        </p:spPr>
        <p:txBody>
          <a:bodyPr vert="horz" wrap="square" lIns="91440" tIns="45720" rIns="91440" bIns="45720" anchor="t" anchorCtr="0"/>
          <a:p>
            <a:pPr algn="ctr">
              <a:buNone/>
            </a:pPr>
            <a:r>
              <a:rPr lang="zh-CN" altLang="en-US" sz="6000" dirty="0">
                <a:solidFill>
                  <a:schemeClr val="tx1"/>
                </a:solidFill>
                <a:latin typeface="宋体" panose="02010600030101010101" pitchFamily="2" charset="-122"/>
              </a:rPr>
              <a:t>谢  谢！</a:t>
            </a:r>
            <a:endParaRPr lang="zh-CN" altLang="en-US" sz="6000" dirty="0">
              <a:solidFill>
                <a:schemeClr val="tx1"/>
              </a:solidFill>
              <a:latin typeface="宋体" panose="02010600030101010101" pitchFamily="2" charset="-122"/>
            </a:endParaRPr>
          </a:p>
          <a:p>
            <a:pPr algn="ctr">
              <a:buNone/>
            </a:pPr>
            <a:endParaRPr lang="zh-CN" altLang="en-US" sz="6000" dirty="0">
              <a:latin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标题 1"/>
          <p:cNvSpPr>
            <a:spLocks noGrp="1"/>
          </p:cNvSpPr>
          <p:nvPr>
            <p:ph type="title"/>
          </p:nvPr>
        </p:nvSpPr>
        <p:spPr/>
        <p:txBody>
          <a:bodyPr vert="horz" wrap="square" lIns="91440" tIns="45720" rIns="91440" bIns="45720" anchor="ctr" anchorCtr="0"/>
          <a:p>
            <a:pPr eaLnBrk="1" hangingPunct="1"/>
            <a:r>
              <a:rPr lang="zh-CN" altLang="en-US" dirty="0"/>
              <a:t>第一节  失业</a:t>
            </a:r>
            <a:endParaRPr lang="zh-CN" altLang="en-US" dirty="0"/>
          </a:p>
        </p:txBody>
      </p:sp>
      <p:sp>
        <p:nvSpPr>
          <p:cNvPr id="20483" name="内容占位符 2"/>
          <p:cNvSpPr>
            <a:spLocks noGrp="1"/>
          </p:cNvSpPr>
          <p:nvPr>
            <p:ph idx="1"/>
          </p:nvPr>
        </p:nvSpPr>
        <p:spPr>
          <a:xfrm>
            <a:off x="179388" y="1052513"/>
            <a:ext cx="8713787" cy="5073650"/>
          </a:xfrm>
        </p:spPr>
        <p:txBody>
          <a:bodyPr vert="horz" wrap="square" lIns="91440" tIns="45720" rIns="91440" bIns="45720" anchor="t" anchorCtr="0"/>
          <a:p>
            <a:pPr lvl="1" eaLnBrk="1" hangingPunct="1">
              <a:lnSpc>
                <a:spcPct val="200000"/>
              </a:lnSpc>
            </a:pPr>
            <a:r>
              <a:rPr lang="zh-CN" altLang="en-US" dirty="0"/>
              <a:t>失业率是衡量经济健康程度的一个指示器。失业率过高，意味着该国将有许多人不能养活自己，并且许多劳动者不能为国家产出作贡献。</a:t>
            </a:r>
            <a:endParaRPr lang="en-US" altLang="zh-CN" dirty="0"/>
          </a:p>
          <a:p>
            <a:pPr lvl="1" eaLnBrk="1" hangingPunct="1">
              <a:lnSpc>
                <a:spcPct val="200000"/>
              </a:lnSpc>
            </a:pPr>
            <a:r>
              <a:rPr lang="zh-CN" altLang="en-US" dirty="0"/>
              <a:t>失业率指标还可以用来衡量企业雇用劳动者时面临的困难程度。</a:t>
            </a:r>
            <a:r>
              <a:rPr lang="zh-CN" altLang="en-US" dirty="0">
                <a:highlight>
                  <a:srgbClr val="FFFF00"/>
                </a:highlight>
              </a:rPr>
              <a:t>这一程度被称为劳动力市场紧张程度</a:t>
            </a:r>
            <a:r>
              <a:rPr lang="zh-CN" altLang="en-US" dirty="0"/>
              <a:t>。</a:t>
            </a:r>
            <a:endParaRPr lang="en-US" altLang="zh-CN" dirty="0"/>
          </a:p>
          <a:p>
            <a:pPr eaLnBrk="1" hangingPunct="1"/>
            <a:endParaRPr lang="zh-CN" altLang="en-US" sz="2800" b="0" dirty="0">
              <a:solidFill>
                <a:schemeClr val="tx1"/>
              </a:solidFill>
            </a:endParaRPr>
          </a:p>
        </p:txBody>
      </p:sp>
    </p:spTree>
  </p:cSld>
  <p:clrMapOvr>
    <a:masterClrMapping/>
  </p:clrMapOvr>
</p:sld>
</file>

<file path=ppt/tags/tag1.xml><?xml version="1.0" encoding="utf-8"?>
<p:tagLst xmlns:p="http://schemas.openxmlformats.org/presentationml/2006/main">
  <p:tag name="commondata" val="eyJoZGlkIjoiYjgyOGQyODI3NTAyMDJjYmRjZmFkZWE1NDI5Y2Q4NDI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11306</Words>
  <Application>WPS 演示</Application>
  <PresentationFormat>全屏显示(4:3)</PresentationFormat>
  <Paragraphs>1069</Paragraphs>
  <Slides>87</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19</vt:i4>
      </vt:variant>
      <vt:variant>
        <vt:lpstr>幻灯片标题</vt:lpstr>
      </vt:variant>
      <vt:variant>
        <vt:i4>87</vt:i4>
      </vt:variant>
    </vt:vector>
  </HeadingPairs>
  <TitlesOfParts>
    <vt:vector size="120" baseType="lpstr">
      <vt:lpstr>Arial</vt:lpstr>
      <vt:lpstr>宋体</vt:lpstr>
      <vt:lpstr>Wingdings</vt:lpstr>
      <vt:lpstr>黑体</vt:lpstr>
      <vt:lpstr>Times New Roman</vt:lpstr>
      <vt:lpstr>微软雅黑</vt:lpstr>
      <vt:lpstr>Arial Unicode MS</vt:lpstr>
      <vt:lpstr>Calibri</vt:lpstr>
      <vt:lpstr>楷体_GB2312</vt:lpstr>
      <vt:lpstr>新宋体</vt:lpstr>
      <vt:lpstr>Verdana</vt:lpstr>
      <vt:lpstr>楷体</vt:lpstr>
      <vt:lpstr>Arial Unicode MS</vt:lpstr>
      <vt:lpstr>默认设计模板</vt:lpstr>
      <vt:lpstr>Equation.3</vt:lpstr>
      <vt:lpstr>Equation.3</vt:lpstr>
      <vt:lpstr>Equation.3</vt:lpstr>
      <vt:lpstr>Equation.DSMT4</vt:lpstr>
      <vt:lpstr>Equation.3</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PowerPoint 演示文稿</vt:lpstr>
      <vt:lpstr>第十三章   失业、通货膨胀和经济周期</vt:lpstr>
      <vt:lpstr>PowerPoint 演示文稿</vt:lpstr>
      <vt:lpstr>第一节  失业</vt:lpstr>
      <vt:lpstr>第一节  失业</vt:lpstr>
      <vt:lpstr>第一节  失业</vt:lpstr>
      <vt:lpstr>第一节  失业</vt:lpstr>
      <vt:lpstr>第一节  失业</vt:lpstr>
      <vt:lpstr>第一节  失业</vt:lpstr>
      <vt:lpstr>第一节  失业</vt:lpstr>
      <vt:lpstr>PowerPoint 演示文稿</vt:lpstr>
      <vt:lpstr>第一节  失业</vt:lpstr>
      <vt:lpstr>第一节  失业</vt:lpstr>
      <vt:lpstr>第一节  失业</vt:lpstr>
      <vt:lpstr>第一节  失业</vt:lpstr>
      <vt:lpstr>第一节  失业</vt:lpstr>
      <vt:lpstr>第一节  失业</vt:lpstr>
      <vt:lpstr>第一节  失业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通货膨胀</vt:lpstr>
      <vt:lpstr>第二节  通货膨胀</vt:lpstr>
      <vt:lpstr>第二节  通货膨胀</vt:lpstr>
      <vt:lpstr>第二节  通货膨胀</vt:lpstr>
      <vt:lpstr>第二节  通货膨胀</vt:lpstr>
      <vt:lpstr>第二节  通货膨胀</vt:lpstr>
      <vt:lpstr>第二节  通货膨胀</vt:lpstr>
      <vt:lpstr>第二节  通货膨胀</vt:lpstr>
      <vt:lpstr>PowerPoint 演示文稿</vt:lpstr>
      <vt:lpstr>PowerPoint 演示文稿</vt:lpstr>
      <vt:lpstr>PowerPoint 演示文稿</vt:lpstr>
      <vt:lpstr>PowerPoint 演示文稿</vt:lpstr>
      <vt:lpstr>第二节 通货膨胀</vt:lpstr>
      <vt:lpstr>PowerPoint 演示文稿</vt:lpstr>
      <vt:lpstr>PowerPoint 演示文稿</vt:lpstr>
      <vt:lpstr>PowerPoint 演示文稿</vt:lpstr>
      <vt:lpstr>        3、混合推进型通货膨胀      指需求拉动与成本推动相互作用形成的价格水平螺旋式（交替）上涨。下图常被用来说明混合型通货膨胀。</vt:lpstr>
      <vt:lpstr>  4、结构型通货膨胀    在总需求和总供给处于平衡状态时, 由于经济结构性因素的变动所引起的物价普遍持续的上涨。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补充材料：通货膨胀的治理</vt:lpstr>
      <vt:lpstr>PowerPoint 演示文稿</vt:lpstr>
      <vt:lpstr>第三节 经济周期</vt:lpstr>
      <vt:lpstr>PowerPoint 演示文稿</vt:lpstr>
      <vt:lpstr>PowerPoint 演示文稿</vt:lpstr>
      <vt:lpstr>PowerPoint 演示文稿</vt:lpstr>
      <vt:lpstr>PowerPoint 演示文稿</vt:lpstr>
      <vt:lpstr>（二）乘数—加速数模型</vt:lpstr>
      <vt:lpstr>例：某企业初始资本6000万元，加速数v = 2, 年折旧300万元 ——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本章评析</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第**章 章名称</dc:title>
  <dc:creator/>
  <cp:lastModifiedBy>YnicoleY</cp:lastModifiedBy>
  <cp:revision>357</cp:revision>
  <dcterms:created xsi:type="dcterms:W3CDTF">2024-01-07T00:36:00Z</dcterms:created>
  <dcterms:modified xsi:type="dcterms:W3CDTF">2024-01-11T08:09:48Z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9B2DF0BAA14C47C7AD96A681D004AE2E_12</vt:lpwstr>
  </property>
  <property fmtid="{D5CDD505-2E9C-101B-9397-08002B2CF9AE}" pid="3" name="KSOProductBuildVer">
    <vt:lpwstr>2052-12.1.0.16120</vt:lpwstr>
  </property>
</Properties>
</file>